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58" r:id="rId4"/>
    <p:sldId id="259" r:id="rId5"/>
    <p:sldId id="275" r:id="rId6"/>
    <p:sldId id="274" r:id="rId7"/>
    <p:sldId id="262" r:id="rId8"/>
    <p:sldId id="257" r:id="rId9"/>
    <p:sldId id="263" r:id="rId10"/>
    <p:sldId id="272" r:id="rId11"/>
    <p:sldId id="264" r:id="rId12"/>
    <p:sldId id="268" r:id="rId13"/>
    <p:sldId id="267" r:id="rId14"/>
    <p:sldId id="270" r:id="rId15"/>
    <p:sldId id="269" r:id="rId16"/>
    <p:sldId id="271" r:id="rId17"/>
    <p:sldId id="265" r:id="rId18"/>
    <p:sldId id="266" r:id="rId19"/>
    <p:sldId id="260" r:id="rId20"/>
    <p:sldId id="261" r:id="rId21"/>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5" d="100"/>
          <a:sy n="75" d="100"/>
        </p:scale>
        <p:origin x="485"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3"/>
          <p:cNvSpPr>
            <a:spLocks noGrp="1"/>
          </p:cNvSpPr>
          <p:nvPr>
            <p:ph type="dt" sz="half" idx="10"/>
          </p:nvPr>
        </p:nvSpPr>
        <p:spPr/>
        <p:txBody>
          <a:bodyPr/>
          <a:lstStyle>
            <a:lvl1pPr>
              <a:defRPr/>
            </a:lvl1pPr>
          </a:lstStyle>
          <a:p>
            <a:fld id="{D4814D93-1937-7243-B516-8D1849D1AC30}" type="datetimeFigureOut">
              <a:rPr lang="en-US" altLang="en-US"/>
              <a:pPr/>
              <a:t>4/2/2015</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30CC1304-5B5B-5F43-A1DE-01D612889896}" type="slidenum">
              <a:rPr lang="en-US" altLang="en-US"/>
              <a:pPr/>
              <a:t>‹#›</a:t>
            </a:fld>
            <a:endParaRPr lang="en-US" altLang="en-US"/>
          </a:p>
        </p:txBody>
      </p:sp>
    </p:spTree>
    <p:extLst>
      <p:ext uri="{BB962C8B-B14F-4D97-AF65-F5344CB8AC3E}">
        <p14:creationId xmlns:p14="http://schemas.microsoft.com/office/powerpoint/2010/main" val="424238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BBD3DEEE-21F7-8D46-883B-1DA8CF753D93}" type="datetimeFigureOut">
              <a:rPr lang="en-US" altLang="en-US"/>
              <a:pPr/>
              <a:t>4/2/2015</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B4D67DF-A38D-E34E-881B-A41ABA90B2CC}" type="slidenum">
              <a:rPr lang="en-US" altLang="en-US"/>
              <a:pPr/>
              <a:t>‹#›</a:t>
            </a:fld>
            <a:endParaRPr lang="en-US" altLang="en-US"/>
          </a:p>
        </p:txBody>
      </p:sp>
    </p:spTree>
    <p:extLst>
      <p:ext uri="{BB962C8B-B14F-4D97-AF65-F5344CB8AC3E}">
        <p14:creationId xmlns:p14="http://schemas.microsoft.com/office/powerpoint/2010/main" val="180428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1208088" y="4343400"/>
            <a:ext cx="98758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097280" y="758952"/>
            <a:ext cx="10058400" cy="3566160"/>
          </a:xfrm>
        </p:spPr>
        <p:txBody>
          <a:bodyPr anchorCtr="0"/>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fld id="{51B382E6-AE40-D247-8DDE-53EE016F7A11}" type="datetimeFigureOut">
              <a:rPr lang="en-US" altLang="en-US"/>
              <a:pPr/>
              <a:t>4/2/2015</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EDE56BA4-444F-5241-9CEE-910CA5D0AC2B}" type="slidenum">
              <a:rPr lang="en-US" altLang="en-US"/>
              <a:pPr/>
              <a:t>‹#›</a:t>
            </a:fld>
            <a:endParaRPr lang="en-US" altLang="en-US"/>
          </a:p>
        </p:txBody>
      </p:sp>
    </p:spTree>
    <p:extLst>
      <p:ext uri="{BB962C8B-B14F-4D97-AF65-F5344CB8AC3E}">
        <p14:creationId xmlns:p14="http://schemas.microsoft.com/office/powerpoint/2010/main" val="71988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64756813-69F3-C44B-8512-AF5279105F01}" type="datetimeFigureOut">
              <a:rPr lang="en-US" altLang="en-US"/>
              <a:pPr/>
              <a:t>4/2/2015</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B31D07A5-7DC2-D046-A4F2-EACD5ACFD996}" type="slidenum">
              <a:rPr lang="en-US" altLang="en-US"/>
              <a:pPr/>
              <a:t>‹#›</a:t>
            </a:fld>
            <a:endParaRPr lang="en-US" altLang="en-US"/>
          </a:p>
        </p:txBody>
      </p:sp>
    </p:spTree>
    <p:extLst>
      <p:ext uri="{BB962C8B-B14F-4D97-AF65-F5344CB8AC3E}">
        <p14:creationId xmlns:p14="http://schemas.microsoft.com/office/powerpoint/2010/main" val="846930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fld id="{76D3235E-1A80-AB4B-969F-6D1880451CEB}" type="datetimeFigureOut">
              <a:rPr lang="en-US" altLang="en-US"/>
              <a:pPr/>
              <a:t>4/2/2015</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DB2835EE-62AE-FC4B-9752-AC94C176656C}" type="slidenum">
              <a:rPr lang="en-US" altLang="en-US"/>
              <a:pPr/>
              <a:t>‹#›</a:t>
            </a:fld>
            <a:endParaRPr lang="en-US" altLang="en-US"/>
          </a:p>
        </p:txBody>
      </p:sp>
    </p:spTree>
    <p:extLst>
      <p:ext uri="{BB962C8B-B14F-4D97-AF65-F5344CB8AC3E}">
        <p14:creationId xmlns:p14="http://schemas.microsoft.com/office/powerpoint/2010/main" val="1681692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23A2098C-AF59-AF44-B591-3541313C05D5}" type="datetimeFigureOut">
              <a:rPr lang="en-US" altLang="en-US"/>
              <a:pPr/>
              <a:t>4/2/2015</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DE3BCA34-39B1-D146-8CA8-D7AABDB0DA08}" type="slidenum">
              <a:rPr lang="en-US" altLang="en-US"/>
              <a:pPr/>
              <a:t>‹#›</a:t>
            </a:fld>
            <a:endParaRPr lang="en-US" altLang="en-US"/>
          </a:p>
        </p:txBody>
      </p:sp>
    </p:spTree>
    <p:extLst>
      <p:ext uri="{BB962C8B-B14F-4D97-AF65-F5344CB8AC3E}">
        <p14:creationId xmlns:p14="http://schemas.microsoft.com/office/powerpoint/2010/main" val="1714636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fld id="{D80C34FB-D060-1D41-8785-E9C03CBD846F}" type="datetimeFigureOut">
              <a:rPr lang="en-US" altLang="en-US"/>
              <a:pPr/>
              <a:t>4/2/2015</a:t>
            </a:fld>
            <a:endParaRPr lang="en-US" altLang="en-US"/>
          </a:p>
        </p:txBody>
      </p:sp>
      <p:sp>
        <p:nvSpPr>
          <p:cNvPr id="5" name="Footer Placeholder 7"/>
          <p:cNvSpPr>
            <a:spLocks noGrp="1"/>
          </p:cNvSpPr>
          <p:nvPr>
            <p:ph type="ftr" sz="quarter" idx="11"/>
          </p:nvPr>
        </p:nvSpPr>
        <p:spPr/>
        <p:txBody>
          <a:bodyPr/>
          <a:lstStyle>
            <a:lvl1pPr>
              <a:defRPr/>
            </a:lvl1pPr>
          </a:lstStyle>
          <a:p>
            <a:endParaRPr lang="en-US" altLang="en-US"/>
          </a:p>
        </p:txBody>
      </p:sp>
      <p:sp>
        <p:nvSpPr>
          <p:cNvPr id="6" name="Slide Number Placeholder 8"/>
          <p:cNvSpPr>
            <a:spLocks noGrp="1"/>
          </p:cNvSpPr>
          <p:nvPr>
            <p:ph type="sldNum" sz="quarter" idx="12"/>
          </p:nvPr>
        </p:nvSpPr>
        <p:spPr/>
        <p:txBody>
          <a:bodyPr/>
          <a:lstStyle>
            <a:lvl1pPr>
              <a:defRPr/>
            </a:lvl1pPr>
          </a:lstStyle>
          <a:p>
            <a:fld id="{0D438E0C-4164-D546-98D0-9B9FEF8B7352}" type="slidenum">
              <a:rPr lang="en-US" altLang="en-US"/>
              <a:pPr/>
              <a:t>‹#›</a:t>
            </a:fld>
            <a:endParaRPr lang="en-US" altLang="en-US"/>
          </a:p>
        </p:txBody>
      </p:sp>
    </p:spTree>
    <p:extLst>
      <p:ext uri="{BB962C8B-B14F-4D97-AF65-F5344CB8AC3E}">
        <p14:creationId xmlns:p14="http://schemas.microsoft.com/office/powerpoint/2010/main" val="164976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4051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4040188" y="0"/>
            <a:ext cx="635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465138" y="6459538"/>
            <a:ext cx="2619375" cy="365125"/>
          </a:xfrm>
        </p:spPr>
        <p:txBody>
          <a:bodyPr/>
          <a:lstStyle>
            <a:lvl1pPr>
              <a:defRPr/>
            </a:lvl1pPr>
          </a:lstStyle>
          <a:p>
            <a:fld id="{560B8EEE-FD40-D04F-9921-0F365F174132}" type="datetimeFigureOut">
              <a:rPr lang="en-US" altLang="en-US"/>
              <a:pPr/>
              <a:t>4/2/2015</a:t>
            </a:fld>
            <a:endParaRPr lang="en-US" altLang="en-US"/>
          </a:p>
        </p:txBody>
      </p:sp>
      <p:sp>
        <p:nvSpPr>
          <p:cNvPr id="8" name="Footer Placeholder 5"/>
          <p:cNvSpPr>
            <a:spLocks noGrp="1"/>
          </p:cNvSpPr>
          <p:nvPr>
            <p:ph type="ftr" sz="quarter" idx="11"/>
          </p:nvPr>
        </p:nvSpPr>
        <p:spPr>
          <a:xfrm>
            <a:off x="4800600" y="6459538"/>
            <a:ext cx="4648200" cy="365125"/>
          </a:xfrm>
        </p:spPr>
        <p:txBody>
          <a:bodyPr/>
          <a:lstStyle>
            <a:lvl1pPr algn="l">
              <a:defRPr>
                <a:solidFill>
                  <a:schemeClr val="tx2"/>
                </a:solidFill>
              </a:defRPr>
            </a:lvl1pPr>
          </a:lstStyle>
          <a:p>
            <a:endParaRPr lang="en-US" alt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fld id="{27017685-EC44-6C42-B121-B13487274DCC}" type="slidenum">
              <a:rPr lang="en-US" altLang="en-US"/>
              <a:pPr/>
              <a:t>‹#›</a:t>
            </a:fld>
            <a:endParaRPr lang="en-US" altLang="en-US"/>
          </a:p>
        </p:txBody>
      </p:sp>
    </p:spTree>
    <p:extLst>
      <p:ext uri="{BB962C8B-B14F-4D97-AF65-F5344CB8AC3E}">
        <p14:creationId xmlns:p14="http://schemas.microsoft.com/office/powerpoint/2010/main" val="596516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tIns="0" bIns="0">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fld id="{6EC6BB50-4F3E-3C48-8FC9-5F69A18AA9F2}" type="datetimeFigureOut">
              <a:rPr lang="en-US" altLang="en-US"/>
              <a:pPr/>
              <a:t>4/2/2015</a:t>
            </a:fld>
            <a:endParaRPr lang="en-US" altLang="en-US"/>
          </a:p>
        </p:txBody>
      </p:sp>
      <p:sp>
        <p:nvSpPr>
          <p:cNvPr id="8" name="Footer Placeholder 5"/>
          <p:cNvSpPr>
            <a:spLocks noGrp="1"/>
          </p:cNvSpPr>
          <p:nvPr>
            <p:ph type="ftr" sz="quarter" idx="11"/>
          </p:nvPr>
        </p:nvSpPr>
        <p:spPr/>
        <p:txBody>
          <a:bodyPr/>
          <a:lstStyle>
            <a:lvl1pPr>
              <a:defRPr/>
            </a:lvl1pPr>
          </a:lstStyle>
          <a:p>
            <a:endParaRPr lang="en-US" altLang="en-US"/>
          </a:p>
        </p:txBody>
      </p:sp>
      <p:sp>
        <p:nvSpPr>
          <p:cNvPr id="9" name="Slide Number Placeholder 6"/>
          <p:cNvSpPr>
            <a:spLocks noGrp="1"/>
          </p:cNvSpPr>
          <p:nvPr>
            <p:ph type="sldNum" sz="quarter" idx="12"/>
          </p:nvPr>
        </p:nvSpPr>
        <p:spPr/>
        <p:txBody>
          <a:bodyPr/>
          <a:lstStyle>
            <a:lvl1pPr>
              <a:defRPr/>
            </a:lvl1pPr>
          </a:lstStyle>
          <a:p>
            <a:fld id="{FD23F5D0-C6A2-4748-8749-351E35FF5709}" type="slidenum">
              <a:rPr lang="en-US" altLang="en-US"/>
              <a:pPr/>
              <a:t>‹#›</a:t>
            </a:fld>
            <a:endParaRPr lang="en-US" altLang="en-US"/>
          </a:p>
        </p:txBody>
      </p:sp>
    </p:spTree>
    <p:extLst>
      <p:ext uri="{BB962C8B-B14F-4D97-AF65-F5344CB8AC3E}">
        <p14:creationId xmlns:p14="http://schemas.microsoft.com/office/powerpoint/2010/main" val="1189641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224B94C9-A11C-7F44-96C5-76FA508D4CF8}" type="datetimeFigureOut">
              <a:rPr lang="en-US" altLang="en-US"/>
              <a:pPr/>
              <a:t>4/2/2015</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0B137C6-8C0E-E148-8E59-BADF6A0CD31C}" type="slidenum">
              <a:rPr lang="en-US" altLang="en-US"/>
              <a:pPr/>
              <a:t>‹#›</a:t>
            </a:fld>
            <a:endParaRPr lang="en-US" altLang="en-US"/>
          </a:p>
        </p:txBody>
      </p:sp>
    </p:spTree>
    <p:extLst>
      <p:ext uri="{BB962C8B-B14F-4D97-AF65-F5344CB8AC3E}">
        <p14:creationId xmlns:p14="http://schemas.microsoft.com/office/powerpoint/2010/main" val="1957747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12188825"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fld id="{F3D6AFFB-9D4F-4449-9487-05A1E07952F0}" type="datetimeFigureOut">
              <a:rPr lang="en-US" altLang="en-US"/>
              <a:pPr/>
              <a:t>4/2/2015</a:t>
            </a:fld>
            <a:endParaRPr lang="en-US" altLang="en-US"/>
          </a:p>
        </p:txBody>
      </p:sp>
      <p:sp>
        <p:nvSpPr>
          <p:cNvPr id="7" name="Footer Placeholder 4"/>
          <p:cNvSpPr>
            <a:spLocks noGrp="1"/>
          </p:cNvSpPr>
          <p:nvPr>
            <p:ph type="ftr" sz="quarter" idx="11"/>
          </p:nvPr>
        </p:nvSpPr>
        <p:spPr/>
        <p:txBody>
          <a:bodyPr/>
          <a:lstStyle>
            <a:lvl1pPr>
              <a:defRPr/>
            </a:lvl1pPr>
          </a:lstStyle>
          <a:p>
            <a:endParaRPr lang="en-US" altLang="en-US"/>
          </a:p>
        </p:txBody>
      </p:sp>
      <p:sp>
        <p:nvSpPr>
          <p:cNvPr id="8" name="Slide Number Placeholder 5"/>
          <p:cNvSpPr>
            <a:spLocks noGrp="1"/>
          </p:cNvSpPr>
          <p:nvPr>
            <p:ph type="sldNum" sz="quarter" idx="12"/>
          </p:nvPr>
        </p:nvSpPr>
        <p:spPr/>
        <p:txBody>
          <a:bodyPr/>
          <a:lstStyle>
            <a:lvl1pPr>
              <a:defRPr/>
            </a:lvl1pPr>
          </a:lstStyle>
          <a:p>
            <a:fld id="{2DCB56E6-5A1D-6A41-B2D2-B0CEE2681184}" type="slidenum">
              <a:rPr lang="en-US" altLang="en-US"/>
              <a:pPr/>
              <a:t>‹#›</a:t>
            </a:fld>
            <a:endParaRPr lang="en-US" altLang="en-US"/>
          </a:p>
        </p:txBody>
      </p:sp>
    </p:spTree>
    <p:extLst>
      <p:ext uri="{BB962C8B-B14F-4D97-AF65-F5344CB8AC3E}">
        <p14:creationId xmlns:p14="http://schemas.microsoft.com/office/powerpoint/2010/main" val="102520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12192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63" y="287338"/>
            <a:ext cx="10058400" cy="14493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1096963" y="1846263"/>
            <a:ext cx="100584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096963" y="6459538"/>
            <a:ext cx="2473325"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FFFFFF"/>
                </a:solidFill>
              </a:defRPr>
            </a:lvl1pPr>
          </a:lstStyle>
          <a:p>
            <a:fld id="{B3167660-8704-AF43-8D0C-01F99948B23E}" type="datetimeFigureOut">
              <a:rPr lang="en-US" altLang="en-US"/>
              <a:pPr/>
              <a:t>4/2/2015</a:t>
            </a:fld>
            <a:endParaRPr lang="en-US" altLang="en-US"/>
          </a:p>
        </p:txBody>
      </p:sp>
      <p:sp>
        <p:nvSpPr>
          <p:cNvPr id="5" name="Footer Placeholder 4"/>
          <p:cNvSpPr>
            <a:spLocks noGrp="1"/>
          </p:cNvSpPr>
          <p:nvPr>
            <p:ph type="ftr" sz="quarter" idx="3"/>
          </p:nvPr>
        </p:nvSpPr>
        <p:spPr>
          <a:xfrm>
            <a:off x="3686175" y="6459538"/>
            <a:ext cx="4822825"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900">
                <a:solidFill>
                  <a:srgbClr val="FFFFFF"/>
                </a:solidFill>
              </a:defRPr>
            </a:lvl1pPr>
          </a:lstStyle>
          <a:p>
            <a:endParaRPr lang="en-US" altLang="en-US"/>
          </a:p>
        </p:txBody>
      </p:sp>
      <p:sp>
        <p:nvSpPr>
          <p:cNvPr id="6" name="Slide Number Placeholder 5"/>
          <p:cNvSpPr>
            <a:spLocks noGrp="1"/>
          </p:cNvSpPr>
          <p:nvPr>
            <p:ph type="sldNum" sz="quarter" idx="4"/>
          </p:nvPr>
        </p:nvSpPr>
        <p:spPr>
          <a:xfrm>
            <a:off x="9901238" y="6459538"/>
            <a:ext cx="131127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8091B55A-8CAB-EC42-9F8D-4C6791FBF92F}" type="slidenum">
              <a:rPr lang="en-US" altLang="en-US"/>
              <a:pPr/>
              <a:t>‹#›</a:t>
            </a:fld>
            <a:endParaRPr lang="en-US" altLang="en-US"/>
          </a:p>
        </p:txBody>
      </p:sp>
      <p:cxnSp>
        <p:nvCxnSpPr>
          <p:cNvPr id="10" name="Straight Connector 9"/>
          <p:cNvCxnSpPr/>
          <p:nvPr/>
        </p:nvCxnSpPr>
        <p:spPr>
          <a:xfrm>
            <a:off x="1193800" y="1738313"/>
            <a:ext cx="996632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57" r:id="rId1"/>
    <p:sldLayoutId id="2147483752" r:id="rId2"/>
    <p:sldLayoutId id="2147483758" r:id="rId3"/>
    <p:sldLayoutId id="2147483753" r:id="rId4"/>
    <p:sldLayoutId id="2147483754" r:id="rId5"/>
    <p:sldLayoutId id="2147483755" r:id="rId6"/>
    <p:sldLayoutId id="2147483759" r:id="rId7"/>
    <p:sldLayoutId id="2147483760" r:id="rId8"/>
    <p:sldLayoutId id="2147483761" r:id="rId9"/>
    <p:sldLayoutId id="2147483756" r:id="rId10"/>
    <p:sldLayoutId id="2147483762" r:id="rId11"/>
  </p:sldLayoutIdLst>
  <p:hf sldNum="0" hdr="0" ftr="0" dt="0"/>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nvd.nist.gov/cvss.cfm?calculator&amp;version=2"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cloudsecurityalliance.org/star/" TargetMode="External"/><Relationship Id="rId3" Type="http://schemas.openxmlformats.org/officeDocument/2006/relationships/hyperlink" Target="http://www.aicpa.org/InterestAreas/InformationTechnology/Resources/TrustServices/Pages/Trust%20Services%20Principles%E2%80%94An%20Overview.aspx?_sm_au_=iVVQNvt0QHWWTtFq" TargetMode="External"/><Relationship Id="rId7" Type="http://schemas.openxmlformats.org/officeDocument/2006/relationships/hyperlink" Target="https://cloudsecurityalliance.org/research/ccm/" TargetMode="External"/><Relationship Id="rId2" Type="http://schemas.openxmlformats.org/officeDocument/2006/relationships/hyperlink" Target="http://www.aicpa.org/interestareas/frc/assuranceadvisoryservices/pages/sorhome.aspx" TargetMode="External"/><Relationship Id="rId1" Type="http://schemas.openxmlformats.org/officeDocument/2006/relationships/slideLayout" Target="../slideLayouts/slideLayout7.xml"/><Relationship Id="rId6" Type="http://schemas.openxmlformats.org/officeDocument/2006/relationships/hyperlink" Target="https://cloudsecurityalliance.org/" TargetMode="External"/><Relationship Id="rId5" Type="http://schemas.openxmlformats.org/officeDocument/2006/relationships/hyperlink" Target="https://nvd.nist.gov/cvss.cfm?calculator&amp;version=2" TargetMode="External"/><Relationship Id="rId4" Type="http://schemas.openxmlformats.org/officeDocument/2006/relationships/hyperlink" Target="https://nvd.nist.gov/cvss.cfm" TargetMode="External"/><Relationship Id="rId9" Type="http://schemas.openxmlformats.org/officeDocument/2006/relationships/hyperlink" Target="https://sharedassessments.or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linkedin.com/in/lguyot" TargetMode="External"/><Relationship Id="rId2" Type="http://schemas.openxmlformats.org/officeDocument/2006/relationships/hyperlink" Target="mailto:Lloyd.Guyot@Baseline-Security.com" TargetMode="External"/><Relationship Id="rId1" Type="http://schemas.openxmlformats.org/officeDocument/2006/relationships/slideLayout" Target="../slideLayouts/slideLayout7.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0663" y="3287713"/>
            <a:ext cx="10058400" cy="1141412"/>
          </a:xfrm>
        </p:spPr>
        <p:txBody>
          <a:bodyPr/>
          <a:lstStyle/>
          <a:p>
            <a:pPr eaLnBrk="1" fontAlgn="auto" hangingPunct="1">
              <a:spcAft>
                <a:spcPts val="0"/>
              </a:spcAft>
              <a:defRPr/>
            </a:pPr>
            <a:r>
              <a:rPr lang="en-US" b="1" dirty="0" smtClean="0"/>
              <a:t>Cloud Vendor Security</a:t>
            </a:r>
            <a:endParaRPr lang="en-US" b="1" dirty="0"/>
          </a:p>
        </p:txBody>
      </p:sp>
      <p:sp>
        <p:nvSpPr>
          <p:cNvPr id="3" name="Subtitle 2"/>
          <p:cNvSpPr>
            <a:spLocks noGrp="1"/>
          </p:cNvSpPr>
          <p:nvPr>
            <p:ph type="subTitle" idx="1"/>
          </p:nvPr>
        </p:nvSpPr>
        <p:spPr>
          <a:xfrm>
            <a:off x="1062038" y="4533900"/>
            <a:ext cx="10058400" cy="420688"/>
          </a:xfrm>
        </p:spPr>
        <p:txBody>
          <a:bodyPr rtlCol="0"/>
          <a:lstStyle/>
          <a:p>
            <a:pPr algn="ctr" eaLnBrk="1" fontAlgn="auto" hangingPunct="1">
              <a:buFont typeface="Calibri" panose="020F0502020204030204" pitchFamily="34" charset="0"/>
              <a:buNone/>
              <a:defRPr/>
            </a:pPr>
            <a:r>
              <a:rPr lang="en-US" b="1" dirty="0" smtClean="0">
                <a:solidFill>
                  <a:schemeClr val="tx1"/>
                </a:solidFill>
              </a:rPr>
              <a:t>Infosec Assessments &amp; Reports</a:t>
            </a:r>
            <a:endParaRPr lang="en-US" b="1" dirty="0">
              <a:solidFill>
                <a:schemeClr val="tx1"/>
              </a:solidFill>
            </a:endParaRPr>
          </a:p>
        </p:txBody>
      </p:sp>
      <p:pic>
        <p:nvPicPr>
          <p:cNvPr id="8196" name="Picture 3"/>
          <p:cNvPicPr>
            <a:picLocks noChangeAspect="1"/>
          </p:cNvPicPr>
          <p:nvPr/>
        </p:nvPicPr>
        <p:blipFill>
          <a:blip r:embed="rId2">
            <a:extLst>
              <a:ext uri="{28A0092B-C50C-407E-A947-70E740481C1C}">
                <a14:useLocalDpi xmlns:a14="http://schemas.microsoft.com/office/drawing/2010/main" val="0"/>
              </a:ext>
            </a:extLst>
          </a:blip>
          <a:srcRect l="-72" t="1093" r="639"/>
          <a:stretch>
            <a:fillRect/>
          </a:stretch>
        </p:blipFill>
        <p:spPr bwMode="auto">
          <a:xfrm>
            <a:off x="-9525" y="0"/>
            <a:ext cx="12201525" cy="31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373063"/>
            <a:ext cx="10058400" cy="758825"/>
          </a:xfrm>
        </p:spPr>
        <p:txBody>
          <a:bodyPr wrap="square" numCol="1" anchorCtr="0" compatLnSpc="1">
            <a:prstTxWarp prst="textNoShape">
              <a:avLst/>
            </a:prstTxWarp>
          </a:bodyPr>
          <a:lstStyle/>
          <a:p>
            <a:pPr eaLnBrk="1" hangingPunct="1"/>
            <a:r>
              <a:rPr lang="en-US" altLang="en-US" sz="4400" b="1"/>
              <a:t>April 1 - News Flash!   </a:t>
            </a:r>
            <a:r>
              <a:rPr lang="en-US" altLang="en-US" sz="4400">
                <a:solidFill>
                  <a:srgbClr val="C00000"/>
                </a:solidFill>
              </a:rPr>
              <a:t>Conficker…</a:t>
            </a:r>
          </a:p>
        </p:txBody>
      </p:sp>
      <p:sp>
        <p:nvSpPr>
          <p:cNvPr id="9219" name="Content Placeholder 2"/>
          <p:cNvSpPr>
            <a:spLocks noGrp="1"/>
          </p:cNvSpPr>
          <p:nvPr>
            <p:ph idx="1"/>
          </p:nvPr>
        </p:nvSpPr>
        <p:spPr>
          <a:xfrm>
            <a:off x="1096963" y="1301750"/>
            <a:ext cx="10228262" cy="4972050"/>
          </a:xfrm>
        </p:spPr>
        <p:txBody>
          <a:bodyPr/>
          <a:lstStyle/>
          <a:p>
            <a:pPr marL="457200" indent="-457200" eaLnBrk="1" hangingPunct="1">
              <a:buFont typeface="Wingdings" charset="2"/>
              <a:buChar char="q"/>
            </a:pPr>
            <a:r>
              <a:rPr lang="en-US" altLang="en-US" sz="2800">
                <a:solidFill>
                  <a:schemeClr val="tx1"/>
                </a:solidFill>
              </a:rPr>
              <a:t>A master computer was </a:t>
            </a:r>
            <a:r>
              <a:rPr lang="en-US" altLang="en-US" sz="2800" u="sng">
                <a:solidFill>
                  <a:schemeClr val="tx1"/>
                </a:solidFill>
              </a:rPr>
              <a:t>reportedly scheduled</a:t>
            </a:r>
            <a:r>
              <a:rPr lang="en-US" altLang="en-US" sz="2800">
                <a:solidFill>
                  <a:schemeClr val="tx1"/>
                </a:solidFill>
              </a:rPr>
              <a:t> to gain control of millions of infected zombie machines on </a:t>
            </a:r>
            <a:r>
              <a:rPr lang="en-US" altLang="en-US" sz="2800">
                <a:solidFill>
                  <a:srgbClr val="C00000"/>
                </a:solidFill>
              </a:rPr>
              <a:t>April 1, 2009 </a:t>
            </a:r>
            <a:endParaRPr lang="en-US" altLang="en-US" sz="2800"/>
          </a:p>
          <a:p>
            <a:pPr marL="457200" indent="-457200" eaLnBrk="1" hangingPunct="1">
              <a:buFont typeface="Wingdings" charset="2"/>
              <a:buChar char="q"/>
            </a:pPr>
            <a:r>
              <a:rPr lang="en-US" altLang="en-US" sz="2800">
                <a:solidFill>
                  <a:srgbClr val="C00000"/>
                </a:solidFill>
              </a:rPr>
              <a:t>Conficker </a:t>
            </a:r>
            <a:r>
              <a:rPr lang="en-US" altLang="en-US" sz="2800">
                <a:solidFill>
                  <a:schemeClr val="tx1"/>
                </a:solidFill>
              </a:rPr>
              <a:t>malware uses flaws in Windows OS software and dictionary attacks on administrator passwords to propagate while forming a </a:t>
            </a:r>
            <a:r>
              <a:rPr lang="en-US" altLang="en-US" sz="2800" b="1" u="sng">
                <a:solidFill>
                  <a:schemeClr val="tx1"/>
                </a:solidFill>
              </a:rPr>
              <a:t>botnet</a:t>
            </a:r>
            <a:r>
              <a:rPr lang="en-US" altLang="en-US" sz="2800">
                <a:solidFill>
                  <a:schemeClr val="tx1"/>
                </a:solidFill>
              </a:rPr>
              <a:t>, and has been unusually difficult to counter because of its </a:t>
            </a:r>
            <a:r>
              <a:rPr lang="en-US" altLang="en-US" sz="2800" u="sng">
                <a:solidFill>
                  <a:schemeClr val="tx1"/>
                </a:solidFill>
              </a:rPr>
              <a:t>combined use of many advanced malware techniques</a:t>
            </a:r>
          </a:p>
          <a:p>
            <a:pPr marL="457200" indent="-457200" eaLnBrk="1" hangingPunct="1">
              <a:buFont typeface="Wingdings" charset="2"/>
              <a:buChar char="q"/>
            </a:pPr>
            <a:r>
              <a:rPr lang="en-US" altLang="en-US" sz="2800">
                <a:solidFill>
                  <a:schemeClr val="tx1"/>
                </a:solidFill>
              </a:rPr>
              <a:t>Anti-worm researchers banded together in a group called the </a:t>
            </a:r>
            <a:r>
              <a:rPr lang="en-US" altLang="en-US" sz="2800" b="1">
                <a:solidFill>
                  <a:schemeClr val="tx1"/>
                </a:solidFill>
              </a:rPr>
              <a:t>Conficker Cabal</a:t>
            </a:r>
            <a:r>
              <a:rPr lang="en-US" altLang="en-US" sz="2800">
                <a:solidFill>
                  <a:schemeClr val="tx1"/>
                </a:solidFill>
              </a:rPr>
              <a:t>. Members searched for the malicious software program's author and for ways to do damage control if he or she couldn’t be stopped.  They were motivated in part by a $250,000 bounty from Microsoft.</a:t>
            </a:r>
          </a:p>
        </p:txBody>
      </p:sp>
      <p:cxnSp>
        <p:nvCxnSpPr>
          <p:cNvPr id="5" name="Straight Connector 4"/>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373063"/>
            <a:ext cx="10058400" cy="758825"/>
          </a:xfrm>
        </p:spPr>
        <p:txBody>
          <a:bodyPr/>
          <a:lstStyle/>
          <a:p>
            <a:pPr eaLnBrk="1" fontAlgn="auto" hangingPunct="1">
              <a:spcAft>
                <a:spcPts val="0"/>
              </a:spcAft>
              <a:defRPr/>
            </a:pPr>
            <a:r>
              <a:rPr lang="en-US" b="1" dirty="0" smtClean="0">
                <a:solidFill>
                  <a:schemeClr val="tx1">
                    <a:lumMod val="75000"/>
                    <a:lumOff val="25000"/>
                  </a:schemeClr>
                </a:solidFill>
              </a:rPr>
              <a:t>Introduction</a:t>
            </a:r>
            <a:endParaRPr lang="en-US" b="1" dirty="0">
              <a:solidFill>
                <a:schemeClr val="tx1">
                  <a:lumMod val="75000"/>
                  <a:lumOff val="25000"/>
                </a:schemeClr>
              </a:solidFill>
            </a:endParaRPr>
          </a:p>
        </p:txBody>
      </p:sp>
      <p:sp>
        <p:nvSpPr>
          <p:cNvPr id="10243" name="Content Placeholder 2"/>
          <p:cNvSpPr>
            <a:spLocks noGrp="1"/>
          </p:cNvSpPr>
          <p:nvPr>
            <p:ph idx="1"/>
          </p:nvPr>
        </p:nvSpPr>
        <p:spPr>
          <a:xfrm>
            <a:off x="1096963" y="1301750"/>
            <a:ext cx="10228262" cy="4972050"/>
          </a:xfrm>
        </p:spPr>
        <p:txBody>
          <a:bodyPr/>
          <a:lstStyle/>
          <a:p>
            <a:pPr eaLnBrk="1" hangingPunct="1"/>
            <a:r>
              <a:rPr lang="en-US" altLang="en-US" sz="2500" b="1">
                <a:solidFill>
                  <a:schemeClr val="tx1"/>
                </a:solidFill>
              </a:rPr>
              <a:t>Cloud Vendor Security – </a:t>
            </a:r>
            <a:br>
              <a:rPr lang="en-US" altLang="en-US" sz="2500" b="1">
                <a:solidFill>
                  <a:schemeClr val="tx1"/>
                </a:solidFill>
              </a:rPr>
            </a:br>
            <a:r>
              <a:rPr lang="en-US" altLang="en-US" sz="2500" b="1">
                <a:solidFill>
                  <a:schemeClr val="tx1"/>
                </a:solidFill>
              </a:rPr>
              <a:t>          - Are company “Crown Jewels” in the cloud?</a:t>
            </a:r>
            <a:br>
              <a:rPr lang="en-US" altLang="en-US" sz="2500" b="1">
                <a:solidFill>
                  <a:schemeClr val="tx1"/>
                </a:solidFill>
              </a:rPr>
            </a:br>
            <a:r>
              <a:rPr lang="en-US" altLang="en-US" sz="2500" b="1">
                <a:solidFill>
                  <a:schemeClr val="tx1"/>
                </a:solidFill>
              </a:rPr>
              <a:t>          - What evidence do you have that company data in the cloud is secure?</a:t>
            </a:r>
            <a:endParaRPr lang="en-US" altLang="en-US" sz="2500">
              <a:solidFill>
                <a:schemeClr val="tx1"/>
              </a:solidFill>
            </a:endParaRPr>
          </a:p>
          <a:p>
            <a:pPr eaLnBrk="1" hangingPunct="1"/>
            <a:r>
              <a:rPr lang="en-US" altLang="en-US" sz="2500" b="1">
                <a:solidFill>
                  <a:schemeClr val="tx1"/>
                </a:solidFill>
              </a:rPr>
              <a:t>Abstract</a:t>
            </a:r>
            <a:r>
              <a:rPr lang="en-US" altLang="en-US" sz="2500">
                <a:solidFill>
                  <a:schemeClr val="tx1"/>
                </a:solidFill>
              </a:rPr>
              <a:t>: Lloyd Guyot will lead a collaborative discussion based on his experience implementing and leading a Cloud Vendor Security Assessment service for a global, Fortune 100 company. Topics to be discussed include the processes, procedures and tools used in assessing a Cloud Vendor security posture.</a:t>
            </a:r>
          </a:p>
          <a:p>
            <a:pPr eaLnBrk="1" hangingPunct="1"/>
            <a:r>
              <a:rPr lang="en-US" altLang="en-US" sz="2500" b="1">
                <a:solidFill>
                  <a:schemeClr val="tx1"/>
                </a:solidFill>
              </a:rPr>
              <a:t>Speaker</a:t>
            </a:r>
            <a:r>
              <a:rPr lang="en-US" altLang="en-US" sz="2500">
                <a:solidFill>
                  <a:schemeClr val="tx1"/>
                </a:solidFill>
              </a:rPr>
              <a:t>: Lloyd Guyot, CISSP, CISM resides in West Michigan and is a Lead Security Analyst for Johnson Controls, a global Fortune 100 company headquartered in Milwaukee, Wisconsin. Lloyd has over 15 years’ experience in the Information Security field and is an Adjunct at Davenport University and serves on the FBI InfraGard / U.S. Homeland Security – West Michigan Board of Directors.</a:t>
            </a:r>
          </a:p>
        </p:txBody>
      </p:sp>
      <p:cxnSp>
        <p:nvCxnSpPr>
          <p:cNvPr id="5" name="Straight Connector 4"/>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10058400" cy="776287"/>
          </a:xfrm>
        </p:spPr>
        <p:txBody>
          <a:bodyPr wrap="square" numCol="1" anchorCtr="0" compatLnSpc="1">
            <a:prstTxWarp prst="textNoShape">
              <a:avLst/>
            </a:prstTxWarp>
          </a:bodyPr>
          <a:lstStyle/>
          <a:p>
            <a:pPr eaLnBrk="1" hangingPunct="1"/>
            <a:r>
              <a:rPr lang="en-US" altLang="en-US" b="1">
                <a:solidFill>
                  <a:schemeClr val="tx1"/>
                </a:solidFill>
              </a:rPr>
              <a:t>Agenda </a:t>
            </a:r>
            <a:r>
              <a:rPr lang="en-US" altLang="en-US" sz="4000" b="1">
                <a:solidFill>
                  <a:schemeClr val="tx1"/>
                </a:solidFill>
              </a:rPr>
              <a:t>- </a:t>
            </a:r>
            <a:r>
              <a:rPr lang="en-US" altLang="en-US" sz="4000">
                <a:solidFill>
                  <a:schemeClr val="tx1"/>
                </a:solidFill>
              </a:rPr>
              <a:t>It’s all about the Data!</a:t>
            </a:r>
            <a:endParaRPr lang="en-US" altLang="en-US" b="1">
              <a:solidFill>
                <a:schemeClr val="tx1"/>
              </a:solidFill>
            </a:endParaRPr>
          </a:p>
        </p:txBody>
      </p:sp>
      <p:sp>
        <p:nvSpPr>
          <p:cNvPr id="3" name="Content Placeholder 2"/>
          <p:cNvSpPr>
            <a:spLocks noGrp="1"/>
          </p:cNvSpPr>
          <p:nvPr>
            <p:ph idx="1"/>
          </p:nvPr>
        </p:nvSpPr>
        <p:spPr>
          <a:xfrm>
            <a:off x="628650" y="1422400"/>
            <a:ext cx="10801350" cy="5149850"/>
          </a:xfrm>
        </p:spPr>
        <p:txBody>
          <a:bodyPr>
            <a:normAutofit/>
          </a:bodyPr>
          <a:lstStyle/>
          <a:p>
            <a:pPr marL="914400" indent="-457200" eaLnBrk="1" hangingPunct="1">
              <a:lnSpc>
                <a:spcPct val="70000"/>
              </a:lnSpc>
              <a:buFont typeface="Calibri Light" charset="0"/>
              <a:buAutoNum type="arabicPeriod"/>
            </a:pPr>
            <a:r>
              <a:rPr lang="en-US" altLang="en-US" sz="2700" dirty="0">
                <a:solidFill>
                  <a:schemeClr val="tx1"/>
                </a:solidFill>
              </a:rPr>
              <a:t>Who’s Accountable for What?</a:t>
            </a:r>
          </a:p>
          <a:p>
            <a:pPr marL="914400" indent="-457200" eaLnBrk="1" hangingPunct="1">
              <a:lnSpc>
                <a:spcPct val="70000"/>
              </a:lnSpc>
              <a:buFont typeface="Calibri Light" charset="0"/>
              <a:buAutoNum type="arabicPeriod"/>
            </a:pPr>
            <a:r>
              <a:rPr lang="en-US" altLang="en-US" sz="2700" dirty="0">
                <a:solidFill>
                  <a:schemeClr val="tx1"/>
                </a:solidFill>
              </a:rPr>
              <a:t>Where’s the Data? </a:t>
            </a:r>
          </a:p>
          <a:p>
            <a:pPr marL="914400" indent="-457200" eaLnBrk="1" hangingPunct="1">
              <a:lnSpc>
                <a:spcPct val="70000"/>
              </a:lnSpc>
              <a:buFont typeface="Calibri Light" charset="0"/>
              <a:buAutoNum type="arabicPeriod"/>
            </a:pPr>
            <a:r>
              <a:rPr lang="en-US" altLang="en-US" sz="2700" dirty="0" smtClean="0">
                <a:solidFill>
                  <a:schemeClr val="tx1"/>
                </a:solidFill>
              </a:rPr>
              <a:t>The Cloud Vendor Security Assessment Service</a:t>
            </a:r>
            <a:endParaRPr lang="en-US" altLang="en-US" sz="2700" dirty="0">
              <a:solidFill>
                <a:schemeClr val="tx1"/>
              </a:solidFill>
            </a:endParaRP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a:t>
            </a:r>
            <a:r>
              <a:rPr lang="en-US" altLang="en-US" sz="2400" dirty="0" smtClean="0">
                <a:solidFill>
                  <a:schemeClr val="tx1"/>
                </a:solidFill>
              </a:rPr>
              <a:t>SLO – Service Level Objective</a:t>
            </a:r>
            <a:endParaRPr lang="en-US" altLang="en-US" sz="2400" dirty="0">
              <a:solidFill>
                <a:schemeClr val="tx1"/>
              </a:solidFill>
            </a:endParaRP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a:t>
            </a:r>
            <a:r>
              <a:rPr lang="en-US" altLang="en-US" sz="2400" dirty="0" smtClean="0">
                <a:solidFill>
                  <a:schemeClr val="tx1"/>
                </a:solidFill>
              </a:rPr>
              <a:t>Service Web </a:t>
            </a:r>
            <a:r>
              <a:rPr lang="en-US" altLang="en-US" sz="2400" dirty="0">
                <a:solidFill>
                  <a:schemeClr val="tx1"/>
                </a:solidFill>
              </a:rPr>
              <a:t>Portal</a:t>
            </a: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Request Form</a:t>
            </a: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Where’s the </a:t>
            </a:r>
            <a:r>
              <a:rPr lang="en-US" altLang="en-US" sz="2400" dirty="0" smtClean="0">
                <a:solidFill>
                  <a:schemeClr val="tx1"/>
                </a:solidFill>
              </a:rPr>
              <a:t>Beef?  …the Vendor Evidence</a:t>
            </a:r>
            <a:endParaRPr lang="en-US" altLang="en-US" sz="2400" dirty="0">
              <a:solidFill>
                <a:schemeClr val="tx1"/>
              </a:solidFill>
            </a:endParaRP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Calculating the Vendor Risk Score</a:t>
            </a: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Writing the </a:t>
            </a:r>
            <a:r>
              <a:rPr lang="en-US" altLang="en-US" sz="2400" dirty="0" smtClean="0">
                <a:solidFill>
                  <a:schemeClr val="tx1"/>
                </a:solidFill>
              </a:rPr>
              <a:t>Cloud Vendor </a:t>
            </a:r>
            <a:r>
              <a:rPr lang="en-US" altLang="en-US" sz="2400" dirty="0">
                <a:solidFill>
                  <a:schemeClr val="tx1"/>
                </a:solidFill>
              </a:rPr>
              <a:t>Security Report</a:t>
            </a: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Annual </a:t>
            </a:r>
            <a:r>
              <a:rPr lang="en-US" altLang="en-US" sz="2400" dirty="0" smtClean="0">
                <a:solidFill>
                  <a:schemeClr val="tx1"/>
                </a:solidFill>
              </a:rPr>
              <a:t>Cloud Vendor </a:t>
            </a:r>
            <a:r>
              <a:rPr lang="en-US" altLang="en-US" sz="2400" dirty="0">
                <a:solidFill>
                  <a:schemeClr val="tx1"/>
                </a:solidFill>
              </a:rPr>
              <a:t>Re-Assessment</a:t>
            </a: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a:t>
            </a:r>
            <a:r>
              <a:rPr lang="en-US" altLang="en-US" sz="2400" dirty="0" smtClean="0">
                <a:solidFill>
                  <a:schemeClr val="tx1"/>
                </a:solidFill>
              </a:rPr>
              <a:t>Cloud Vendor </a:t>
            </a:r>
            <a:r>
              <a:rPr lang="en-US" altLang="en-US" sz="2400" dirty="0">
                <a:solidFill>
                  <a:schemeClr val="tx1"/>
                </a:solidFill>
              </a:rPr>
              <a:t>Service </a:t>
            </a:r>
            <a:r>
              <a:rPr lang="en-US" altLang="en-US" sz="2400" dirty="0" smtClean="0">
                <a:solidFill>
                  <a:schemeClr val="tx1"/>
                </a:solidFill>
              </a:rPr>
              <a:t>Team Dashboard</a:t>
            </a:r>
            <a:endParaRPr lang="en-US" altLang="en-US" sz="2400" dirty="0">
              <a:solidFill>
                <a:schemeClr val="tx1"/>
              </a:solidFill>
            </a:endParaRPr>
          </a:p>
          <a:p>
            <a:pPr marL="1446213" lvl="2" indent="-514350" eaLnBrk="1" hangingPunct="1">
              <a:lnSpc>
                <a:spcPct val="100000"/>
              </a:lnSpc>
              <a:spcBef>
                <a:spcPct val="0"/>
              </a:spcBef>
              <a:spcAft>
                <a:spcPct val="0"/>
              </a:spcAft>
              <a:buFont typeface="Calibri Light" charset="0"/>
              <a:buAutoNum type="alphaLcParenR"/>
            </a:pPr>
            <a:r>
              <a:rPr lang="en-US" altLang="en-US" sz="2400" dirty="0">
                <a:solidFill>
                  <a:schemeClr val="tx1"/>
                </a:solidFill>
              </a:rPr>
              <a:t>The </a:t>
            </a:r>
            <a:r>
              <a:rPr lang="en-US" altLang="en-US" sz="2400" dirty="0" smtClean="0">
                <a:solidFill>
                  <a:schemeClr val="tx1"/>
                </a:solidFill>
              </a:rPr>
              <a:t>Cloud Vendor </a:t>
            </a:r>
            <a:r>
              <a:rPr lang="en-US" altLang="en-US" sz="2400" dirty="0">
                <a:solidFill>
                  <a:schemeClr val="tx1"/>
                </a:solidFill>
              </a:rPr>
              <a:t>Service Metrics</a:t>
            </a:r>
          </a:p>
          <a:p>
            <a:pPr marL="914400" indent="-457200" eaLnBrk="1" hangingPunct="1">
              <a:lnSpc>
                <a:spcPct val="70000"/>
              </a:lnSpc>
              <a:buFont typeface="Calibri Light" charset="0"/>
              <a:buAutoNum type="arabicPeriod"/>
            </a:pPr>
            <a:r>
              <a:rPr lang="en-US" altLang="en-US" sz="2700" dirty="0">
                <a:solidFill>
                  <a:schemeClr val="tx1"/>
                </a:solidFill>
              </a:rPr>
              <a:t>A Few Good Resources…</a:t>
            </a:r>
          </a:p>
        </p:txBody>
      </p:sp>
      <p:cxnSp>
        <p:nvCxnSpPr>
          <p:cNvPr id="4" name="Straight Connector 3"/>
          <p:cNvCxnSpPr/>
          <p:nvPr/>
        </p:nvCxnSpPr>
        <p:spPr>
          <a:xfrm>
            <a:off x="606425" y="1131888"/>
            <a:ext cx="1082357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2" name="Title 1"/>
          <p:cNvSpPr>
            <a:spLocks noGrp="1"/>
          </p:cNvSpPr>
          <p:nvPr>
            <p:ph type="title"/>
          </p:nvPr>
        </p:nvSpPr>
        <p:spPr>
          <a:xfrm>
            <a:off x="628650" y="274638"/>
            <a:ext cx="10058400" cy="776287"/>
          </a:xfrm>
        </p:spPr>
        <p:txBody>
          <a:bodyPr/>
          <a:lstStyle/>
          <a:p>
            <a:pPr eaLnBrk="1" fontAlgn="auto" hangingPunct="1">
              <a:spcAft>
                <a:spcPts val="0"/>
              </a:spcAft>
              <a:defRPr/>
            </a:pPr>
            <a:r>
              <a:rPr lang="en-US" b="1" dirty="0" smtClean="0">
                <a:solidFill>
                  <a:schemeClr val="tx1">
                    <a:lumMod val="75000"/>
                    <a:lumOff val="25000"/>
                  </a:schemeClr>
                </a:solidFill>
              </a:rPr>
              <a:t>Who’s Accountable for What?</a:t>
            </a:r>
            <a:endParaRPr lang="en-US" b="1" dirty="0">
              <a:solidFill>
                <a:schemeClr val="tx1">
                  <a:lumMod val="75000"/>
                  <a:lumOff val="25000"/>
                </a:schemeClr>
              </a:solidFill>
            </a:endParaRPr>
          </a:p>
        </p:txBody>
      </p:sp>
      <p:cxnSp>
        <p:nvCxnSpPr>
          <p:cNvPr id="4" name="Straight Connector 3"/>
          <p:cNvCxnSpPr/>
          <p:nvPr/>
        </p:nvCxnSpPr>
        <p:spPr>
          <a:xfrm>
            <a:off x="606425" y="1131888"/>
            <a:ext cx="10823575" cy="0"/>
          </a:xfrm>
          <a:prstGeom prst="line">
            <a:avLst/>
          </a:prstGeom>
        </p:spPr>
        <p:style>
          <a:lnRef idx="1">
            <a:schemeClr val="accent1"/>
          </a:lnRef>
          <a:fillRef idx="0">
            <a:schemeClr val="accent1"/>
          </a:fillRef>
          <a:effectRef idx="0">
            <a:schemeClr val="accent1"/>
          </a:effectRef>
          <a:fontRef idx="minor">
            <a:schemeClr val="tx1"/>
          </a:fontRef>
        </p:style>
      </p:cxnSp>
      <p:pic>
        <p:nvPicPr>
          <p:cNvPr id="1229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4588"/>
            <a:ext cx="10969625" cy="548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6425" y="382588"/>
            <a:ext cx="10995025" cy="6040437"/>
          </a:xfrm>
        </p:spPr>
        <p:txBody>
          <a:bodyPr>
            <a:normAutofit/>
          </a:bodyPr>
          <a:lstStyle/>
          <a:p>
            <a:pPr eaLnBrk="1" hangingPunct="1"/>
            <a:r>
              <a:rPr lang="en-US" altLang="en-US" sz="4800" b="1" dirty="0">
                <a:solidFill>
                  <a:schemeClr val="tx1"/>
                </a:solidFill>
                <a:latin typeface="Calibri Light" charset="0"/>
              </a:rPr>
              <a:t>#1 - Identify and Follow the Data… </a:t>
            </a:r>
            <a:r>
              <a:rPr lang="en-US" altLang="en-US" sz="2400" b="1" dirty="0"/>
              <a:t/>
            </a:r>
            <a:br>
              <a:rPr lang="en-US" altLang="en-US" sz="2400" b="1" dirty="0"/>
            </a:br>
            <a:endParaRPr lang="en-US" altLang="en-US" sz="2400" b="1" dirty="0"/>
          </a:p>
          <a:p>
            <a:pPr eaLnBrk="1" hangingPunct="1">
              <a:spcBef>
                <a:spcPct val="0"/>
              </a:spcBef>
            </a:pPr>
            <a:r>
              <a:rPr lang="en-US" altLang="en-US" sz="3200" b="1" dirty="0">
                <a:solidFill>
                  <a:srgbClr val="006600"/>
                </a:solidFill>
              </a:rPr>
              <a:t>Public</a:t>
            </a:r>
            <a:r>
              <a:rPr lang="en-US" altLang="en-US" sz="3200" b="1" dirty="0"/>
              <a:t> &gt; </a:t>
            </a:r>
            <a:r>
              <a:rPr lang="en-US" altLang="en-US" sz="3200" b="1" dirty="0">
                <a:solidFill>
                  <a:srgbClr val="724209"/>
                </a:solidFill>
              </a:rPr>
              <a:t>Internal</a:t>
            </a:r>
            <a:r>
              <a:rPr lang="en-US" altLang="en-US" sz="3200" b="1" dirty="0"/>
              <a:t> &gt; </a:t>
            </a:r>
            <a:r>
              <a:rPr lang="en-US" altLang="en-US" sz="3200" b="1" dirty="0">
                <a:solidFill>
                  <a:schemeClr val="accent2"/>
                </a:solidFill>
              </a:rPr>
              <a:t>Confidential</a:t>
            </a:r>
            <a:r>
              <a:rPr lang="en-US" altLang="en-US" sz="3200" b="1" dirty="0"/>
              <a:t> &gt; </a:t>
            </a:r>
            <a:r>
              <a:rPr lang="en-US" altLang="en-US" sz="3200" b="1" dirty="0">
                <a:solidFill>
                  <a:srgbClr val="FF0000"/>
                </a:solidFill>
              </a:rPr>
              <a:t>Restricted</a:t>
            </a:r>
          </a:p>
          <a:p>
            <a:pPr eaLnBrk="1" hangingPunct="1"/>
            <a:r>
              <a:rPr lang="en-US" altLang="en-US" sz="3200" b="1" i="1" dirty="0">
                <a:solidFill>
                  <a:schemeClr val="tx1"/>
                </a:solidFill>
              </a:rPr>
              <a:t>Identify</a:t>
            </a:r>
          </a:p>
          <a:p>
            <a:pPr marL="457200" indent="-457200" eaLnBrk="1" hangingPunct="1">
              <a:spcBef>
                <a:spcPct val="0"/>
              </a:spcBef>
              <a:buFont typeface="Wingdings" charset="2"/>
              <a:buChar char="Ø"/>
            </a:pPr>
            <a:r>
              <a:rPr lang="en-US" altLang="en-US" sz="2400" dirty="0">
                <a:solidFill>
                  <a:schemeClr val="tx1"/>
                </a:solidFill>
              </a:rPr>
              <a:t>Engineering, Financial, Business, HR, legal, and regulatory data (HIPAA, PCI, FISMA, DFARS, ITAR, EAR)</a:t>
            </a:r>
          </a:p>
          <a:p>
            <a:pPr marL="457200" indent="-457200" eaLnBrk="1" hangingPunct="1">
              <a:buFont typeface="Wingdings" charset="2"/>
              <a:buChar char="Ø"/>
            </a:pPr>
            <a:r>
              <a:rPr lang="en-US" altLang="en-US" sz="2400" b="1" dirty="0">
                <a:solidFill>
                  <a:schemeClr val="tx1"/>
                </a:solidFill>
              </a:rPr>
              <a:t>PII</a:t>
            </a:r>
            <a:r>
              <a:rPr lang="en-US" altLang="en-US" sz="2400" dirty="0">
                <a:solidFill>
                  <a:schemeClr val="tx1"/>
                </a:solidFill>
              </a:rPr>
              <a:t> - </a:t>
            </a:r>
            <a:r>
              <a:rPr lang="en-US" altLang="en-US" sz="2400" b="1" u="sng" dirty="0">
                <a:solidFill>
                  <a:schemeClr val="tx1"/>
                </a:solidFill>
              </a:rPr>
              <a:t>P</a:t>
            </a:r>
            <a:r>
              <a:rPr lang="en-US" altLang="en-US" sz="2400" dirty="0">
                <a:solidFill>
                  <a:schemeClr val="tx1"/>
                </a:solidFill>
              </a:rPr>
              <a:t>ersonally </a:t>
            </a:r>
            <a:r>
              <a:rPr lang="en-US" altLang="en-US" sz="2400" b="1" u="sng" dirty="0">
                <a:solidFill>
                  <a:schemeClr val="tx1"/>
                </a:solidFill>
              </a:rPr>
              <a:t>I</a:t>
            </a:r>
            <a:r>
              <a:rPr lang="en-US" altLang="en-US" sz="2400" dirty="0">
                <a:solidFill>
                  <a:schemeClr val="tx1"/>
                </a:solidFill>
              </a:rPr>
              <a:t>dentifiable </a:t>
            </a:r>
            <a:r>
              <a:rPr lang="en-US" altLang="en-US" sz="2400" b="1" u="sng" dirty="0">
                <a:solidFill>
                  <a:schemeClr val="tx1"/>
                </a:solidFill>
              </a:rPr>
              <a:t>I</a:t>
            </a:r>
            <a:r>
              <a:rPr lang="en-US" altLang="en-US" sz="2400" dirty="0">
                <a:solidFill>
                  <a:schemeClr val="tx1"/>
                </a:solidFill>
              </a:rPr>
              <a:t>nformation (social security numbers, credit card information, personal health data)</a:t>
            </a:r>
          </a:p>
          <a:p>
            <a:pPr marL="457200" indent="-457200" eaLnBrk="1" hangingPunct="1">
              <a:buFont typeface="Wingdings" charset="2"/>
              <a:buChar char="Ø"/>
            </a:pPr>
            <a:r>
              <a:rPr lang="en-US" altLang="en-US" sz="2400" b="1" dirty="0" smtClean="0">
                <a:solidFill>
                  <a:schemeClr val="tx1"/>
                </a:solidFill>
              </a:rPr>
              <a:t>IP</a:t>
            </a:r>
            <a:r>
              <a:rPr lang="en-US" altLang="en-US" sz="2400" dirty="0" smtClean="0">
                <a:solidFill>
                  <a:schemeClr val="tx1"/>
                </a:solidFill>
              </a:rPr>
              <a:t> - </a:t>
            </a:r>
            <a:r>
              <a:rPr lang="en-US" altLang="en-US" sz="2400" b="1" u="sng" dirty="0" smtClean="0">
                <a:solidFill>
                  <a:schemeClr val="tx1"/>
                </a:solidFill>
              </a:rPr>
              <a:t>I</a:t>
            </a:r>
            <a:r>
              <a:rPr lang="en-US" altLang="en-US" sz="2400" dirty="0" smtClean="0">
                <a:solidFill>
                  <a:schemeClr val="tx1"/>
                </a:solidFill>
              </a:rPr>
              <a:t>ntellectual </a:t>
            </a:r>
            <a:r>
              <a:rPr lang="en-US" altLang="en-US" sz="2400" b="1" u="sng" dirty="0">
                <a:solidFill>
                  <a:schemeClr val="tx1"/>
                </a:solidFill>
              </a:rPr>
              <a:t>P</a:t>
            </a:r>
            <a:r>
              <a:rPr lang="en-US" altLang="en-US" sz="2400" dirty="0">
                <a:solidFill>
                  <a:schemeClr val="tx1"/>
                </a:solidFill>
              </a:rPr>
              <a:t>roperty (patents, trademarks, design plans - Engineering drawings)</a:t>
            </a:r>
          </a:p>
          <a:p>
            <a:pPr eaLnBrk="1" hangingPunct="1"/>
            <a:r>
              <a:rPr lang="en-US" altLang="en-US" sz="3200" b="1" i="1" dirty="0">
                <a:solidFill>
                  <a:schemeClr val="tx1"/>
                </a:solidFill>
              </a:rPr>
              <a:t>Follow</a:t>
            </a:r>
            <a:endParaRPr lang="en-US" altLang="en-US" sz="2400" b="1" i="1" dirty="0">
              <a:solidFill>
                <a:schemeClr val="tx1"/>
              </a:solidFill>
            </a:endParaRPr>
          </a:p>
          <a:p>
            <a:pPr marL="457200" indent="-457200" eaLnBrk="1" hangingPunct="1">
              <a:spcBef>
                <a:spcPct val="0"/>
              </a:spcBef>
              <a:buFont typeface="Wingdings" charset="2"/>
              <a:buChar char="Ø"/>
            </a:pPr>
            <a:r>
              <a:rPr lang="en-US" altLang="en-US" sz="2400" dirty="0">
                <a:solidFill>
                  <a:schemeClr val="tx1"/>
                </a:solidFill>
              </a:rPr>
              <a:t>Once this information has been identified, a flow analysis needs to be conducted to identify all systems and devices the data either resides on or flows through.</a:t>
            </a:r>
          </a:p>
          <a:p>
            <a:pPr marL="457200" indent="-457200" eaLnBrk="1" hangingPunct="1">
              <a:spcBef>
                <a:spcPct val="0"/>
              </a:spcBef>
              <a:buFont typeface="Wingdings" charset="2"/>
              <a:buChar char="Ø"/>
            </a:pPr>
            <a:r>
              <a:rPr lang="en-US" altLang="en-US" sz="2400" b="1" dirty="0">
                <a:solidFill>
                  <a:schemeClr val="tx1"/>
                </a:solidFill>
              </a:rPr>
              <a:t>Data Flow Diagram </a:t>
            </a:r>
            <a:r>
              <a:rPr lang="en-US" altLang="en-US" sz="2400" dirty="0">
                <a:solidFill>
                  <a:schemeClr val="tx1"/>
                </a:solidFill>
              </a:rPr>
              <a:t>- Transport &gt; Storage &gt; Process</a:t>
            </a:r>
          </a:p>
          <a:p>
            <a:pPr eaLnBrk="1" hangingPunct="1"/>
            <a:endParaRPr lang="en-US" altLang="en-US" sz="2400" dirty="0"/>
          </a:p>
        </p:txBody>
      </p:sp>
      <p:cxnSp>
        <p:nvCxnSpPr>
          <p:cNvPr id="4" name="Straight Connector 3"/>
          <p:cNvCxnSpPr/>
          <p:nvPr/>
        </p:nvCxnSpPr>
        <p:spPr>
          <a:xfrm>
            <a:off x="606425" y="1131888"/>
            <a:ext cx="1082357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379413"/>
            <a:ext cx="10058400" cy="752475"/>
          </a:xfrm>
        </p:spPr>
        <p:txBody>
          <a:bodyPr>
            <a:normAutofit fontScale="90000"/>
          </a:bodyPr>
          <a:lstStyle/>
          <a:p>
            <a:pPr eaLnBrk="1" fontAlgn="auto" hangingPunct="1">
              <a:spcAft>
                <a:spcPts val="0"/>
              </a:spcAft>
              <a:defRPr/>
            </a:pPr>
            <a:r>
              <a:rPr lang="en-US" b="1" dirty="0" smtClean="0">
                <a:solidFill>
                  <a:schemeClr val="tx1">
                    <a:lumMod val="75000"/>
                    <a:lumOff val="25000"/>
                  </a:schemeClr>
                </a:solidFill>
              </a:rPr>
              <a:t>Cloud Vendor Security Assessment Service</a:t>
            </a:r>
            <a:endParaRPr lang="en-US" b="1" dirty="0">
              <a:solidFill>
                <a:schemeClr val="tx1">
                  <a:lumMod val="75000"/>
                  <a:lumOff val="25000"/>
                </a:schemeClr>
              </a:solidFill>
            </a:endParaRPr>
          </a:p>
        </p:txBody>
      </p:sp>
      <p:sp>
        <p:nvSpPr>
          <p:cNvPr id="3" name="Content Placeholder 2"/>
          <p:cNvSpPr>
            <a:spLocks noGrp="1"/>
          </p:cNvSpPr>
          <p:nvPr>
            <p:ph idx="1"/>
          </p:nvPr>
        </p:nvSpPr>
        <p:spPr>
          <a:xfrm>
            <a:off x="1096963" y="1325563"/>
            <a:ext cx="10058400" cy="5281612"/>
          </a:xfrm>
        </p:spPr>
        <p:txBody>
          <a:bodyPr rtlCol="0">
            <a:noAutofit/>
          </a:bodyPr>
          <a:lstStyle/>
          <a:p>
            <a:pPr marL="91440" indent="-457200" eaLnBrk="1" fontAlgn="auto" hangingPunct="1">
              <a:buFont typeface="Wingdings" panose="05000000000000000000" pitchFamily="2" charset="2"/>
              <a:buChar char="q"/>
              <a:defRPr/>
            </a:pPr>
            <a:r>
              <a:rPr lang="en-US" sz="2900" b="1" dirty="0" smtClean="0">
                <a:solidFill>
                  <a:schemeClr val="tx1"/>
                </a:solidFill>
              </a:rPr>
              <a:t>Service Description</a:t>
            </a:r>
          </a:p>
          <a:p>
            <a:pPr marL="914400" indent="-457200" eaLnBrk="1" fontAlgn="auto" hangingPunct="1">
              <a:spcBef>
                <a:spcPts val="0"/>
              </a:spcBef>
              <a:buFont typeface="Wingdings" panose="05000000000000000000" pitchFamily="2" charset="2"/>
              <a:buChar char="q"/>
              <a:defRPr/>
            </a:pPr>
            <a:r>
              <a:rPr lang="en-US" sz="2900" dirty="0" smtClean="0">
                <a:solidFill>
                  <a:schemeClr val="tx1"/>
                </a:solidFill>
              </a:rPr>
              <a:t>Review Vendor security controls </a:t>
            </a:r>
            <a:r>
              <a:rPr lang="en-US" sz="2900" dirty="0">
                <a:solidFill>
                  <a:schemeClr val="tx1"/>
                </a:solidFill>
              </a:rPr>
              <a:t>related to Vendor policy, process, and people for protecting the confidentiality, integrity and availability of </a:t>
            </a:r>
            <a:r>
              <a:rPr lang="en-US" sz="2900" dirty="0" smtClean="0">
                <a:solidFill>
                  <a:schemeClr val="tx1"/>
                </a:solidFill>
              </a:rPr>
              <a:t>company information</a:t>
            </a:r>
          </a:p>
          <a:p>
            <a:pPr marL="933450" lvl="2" indent="0" eaLnBrk="1" fontAlgn="auto" hangingPunct="1">
              <a:spcBef>
                <a:spcPts val="600"/>
              </a:spcBef>
              <a:buFont typeface="Calibri" pitchFamily="34" charset="0"/>
              <a:buNone/>
              <a:defRPr/>
            </a:pPr>
            <a:r>
              <a:rPr lang="en-US" sz="2900" b="1" dirty="0">
                <a:solidFill>
                  <a:schemeClr val="tx1"/>
                </a:solidFill>
              </a:rPr>
              <a:t>Note:  </a:t>
            </a:r>
            <a:r>
              <a:rPr lang="en-US" sz="2900" dirty="0" smtClean="0">
                <a:solidFill>
                  <a:schemeClr val="tx1"/>
                </a:solidFill>
              </a:rPr>
              <a:t>The </a:t>
            </a:r>
            <a:r>
              <a:rPr lang="en-US" sz="2900" dirty="0">
                <a:solidFill>
                  <a:schemeClr val="tx1"/>
                </a:solidFill>
              </a:rPr>
              <a:t>assessment </a:t>
            </a:r>
            <a:r>
              <a:rPr lang="en-US" sz="2900" dirty="0" smtClean="0">
                <a:solidFill>
                  <a:schemeClr val="tx1"/>
                </a:solidFill>
              </a:rPr>
              <a:t>does </a:t>
            </a:r>
            <a:r>
              <a:rPr lang="en-US" sz="2900" dirty="0">
                <a:solidFill>
                  <a:schemeClr val="tx1"/>
                </a:solidFill>
              </a:rPr>
              <a:t>not include a security review of the project or system architecture, application, infrastructure design or related technologies.</a:t>
            </a:r>
            <a:endParaRPr lang="en-US" sz="2900" dirty="0" smtClean="0">
              <a:solidFill>
                <a:schemeClr val="tx1"/>
              </a:solidFill>
            </a:endParaRPr>
          </a:p>
          <a:p>
            <a:pPr marL="91440" indent="-457200" eaLnBrk="1" fontAlgn="auto" hangingPunct="1">
              <a:buFont typeface="Wingdings" panose="05000000000000000000" pitchFamily="2" charset="2"/>
              <a:buChar char="q"/>
              <a:defRPr/>
            </a:pPr>
            <a:r>
              <a:rPr lang="en-US" sz="2900" b="1" dirty="0" smtClean="0">
                <a:solidFill>
                  <a:schemeClr val="tx1"/>
                </a:solidFill>
              </a:rPr>
              <a:t>Service Level Objectives - SLO</a:t>
            </a:r>
          </a:p>
          <a:p>
            <a:pPr marL="914400" indent="-457200" eaLnBrk="1" fontAlgn="auto" hangingPunct="1">
              <a:spcBef>
                <a:spcPts val="0"/>
              </a:spcBef>
              <a:buFont typeface="Wingdings" panose="05000000000000000000" pitchFamily="2" charset="2"/>
              <a:buChar char="q"/>
              <a:defRPr/>
            </a:pPr>
            <a:r>
              <a:rPr lang="en-US" sz="2900" dirty="0" smtClean="0">
                <a:solidFill>
                  <a:schemeClr val="tx1"/>
                </a:solidFill>
              </a:rPr>
              <a:t>3 business days to respond to request</a:t>
            </a:r>
          </a:p>
          <a:p>
            <a:pPr marL="914400" indent="-457200" eaLnBrk="1" fontAlgn="auto" hangingPunct="1">
              <a:spcBef>
                <a:spcPts val="0"/>
              </a:spcBef>
              <a:buFont typeface="Wingdings" panose="05000000000000000000" pitchFamily="2" charset="2"/>
              <a:buChar char="q"/>
              <a:defRPr/>
            </a:pPr>
            <a:r>
              <a:rPr lang="en-US" sz="2900" dirty="0" smtClean="0">
                <a:solidFill>
                  <a:schemeClr val="tx1"/>
                </a:solidFill>
              </a:rPr>
              <a:t>7 business days to provide a report &amp; position statement after all requested Vendor documentation has been provided</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6425" y="341313"/>
            <a:ext cx="10995025" cy="6081712"/>
          </a:xfrm>
        </p:spPr>
        <p:txBody>
          <a:bodyPr>
            <a:normAutofit/>
          </a:bodyPr>
          <a:lstStyle/>
          <a:p>
            <a:pPr eaLnBrk="1" hangingPunct="1">
              <a:lnSpc>
                <a:spcPct val="80000"/>
              </a:lnSpc>
            </a:pPr>
            <a:r>
              <a:rPr lang="en-US" altLang="en-US" sz="4400" b="1" dirty="0">
                <a:solidFill>
                  <a:schemeClr val="tx1"/>
                </a:solidFill>
                <a:latin typeface="Calibri Light" charset="0"/>
              </a:rPr>
              <a:t>The Cloud Vendor Service Web Portal</a:t>
            </a:r>
            <a:r>
              <a:rPr lang="en-US" altLang="en-US" sz="2200" b="1" dirty="0">
                <a:solidFill>
                  <a:schemeClr val="tx1"/>
                </a:solidFill>
              </a:rPr>
              <a:t/>
            </a:r>
            <a:br>
              <a:rPr lang="en-US" altLang="en-US" sz="2200" b="1" dirty="0">
                <a:solidFill>
                  <a:schemeClr val="tx1"/>
                </a:solidFill>
              </a:rPr>
            </a:br>
            <a:endParaRPr lang="en-US" altLang="en-US" sz="1500" dirty="0">
              <a:solidFill>
                <a:schemeClr val="tx1"/>
              </a:solidFill>
            </a:endParaRPr>
          </a:p>
          <a:p>
            <a:pPr eaLnBrk="1" hangingPunct="1">
              <a:lnSpc>
                <a:spcPct val="80000"/>
              </a:lnSpc>
              <a:spcBef>
                <a:spcPts val="600"/>
              </a:spcBef>
              <a:spcAft>
                <a:spcPts val="600"/>
              </a:spcAft>
              <a:buFont typeface="Calibri" charset="0"/>
              <a:buNone/>
            </a:pPr>
            <a:r>
              <a:rPr lang="en-US" altLang="en-US" sz="3200" b="1" dirty="0">
                <a:solidFill>
                  <a:schemeClr val="tx1"/>
                </a:solidFill>
              </a:rPr>
              <a:t>SharePoint…</a:t>
            </a:r>
          </a:p>
          <a:p>
            <a:pPr marL="292100" lvl="1" indent="0" eaLnBrk="1" hangingPunct="1">
              <a:lnSpc>
                <a:spcPct val="80000"/>
              </a:lnSpc>
              <a:spcBef>
                <a:spcPct val="0"/>
              </a:spcBef>
              <a:spcAft>
                <a:spcPct val="0"/>
              </a:spcAft>
              <a:buFont typeface="Calibri" charset="0"/>
              <a:buNone/>
            </a:pPr>
            <a:r>
              <a:rPr lang="en-US" altLang="en-US" sz="2800" b="1" dirty="0">
                <a:solidFill>
                  <a:schemeClr val="tx1"/>
                </a:solidFill>
              </a:rPr>
              <a:t>Customer View</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Service Description</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Benefits</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Process Map</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Inputs / Outputs</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Resources</a:t>
            </a:r>
          </a:p>
          <a:p>
            <a:pPr marL="1296988" lvl="4" indent="-457200" eaLnBrk="1" hangingPunct="1">
              <a:lnSpc>
                <a:spcPct val="80000"/>
              </a:lnSpc>
              <a:spcBef>
                <a:spcPct val="0"/>
              </a:spcBef>
              <a:spcAft>
                <a:spcPct val="0"/>
              </a:spcAft>
              <a:buFont typeface="Wingdings" charset="2"/>
              <a:buChar char="§"/>
            </a:pPr>
            <a:r>
              <a:rPr lang="en-US" altLang="en-US" sz="2600" dirty="0">
                <a:solidFill>
                  <a:schemeClr val="tx1"/>
                </a:solidFill>
              </a:rPr>
              <a:t>Requested Vendor Documents</a:t>
            </a:r>
          </a:p>
          <a:p>
            <a:pPr marL="1296988" lvl="4" indent="-457200" eaLnBrk="1" hangingPunct="1">
              <a:lnSpc>
                <a:spcPct val="80000"/>
              </a:lnSpc>
              <a:spcBef>
                <a:spcPct val="0"/>
              </a:spcBef>
              <a:spcAft>
                <a:spcPct val="0"/>
              </a:spcAft>
              <a:buFont typeface="Wingdings" charset="2"/>
              <a:buChar char="§"/>
            </a:pPr>
            <a:r>
              <a:rPr lang="en-US" altLang="en-US" sz="2600" dirty="0">
                <a:solidFill>
                  <a:schemeClr val="tx1"/>
                </a:solidFill>
              </a:rPr>
              <a:t>How to Submit a Request</a:t>
            </a:r>
          </a:p>
          <a:p>
            <a:pPr marL="1296988" lvl="4" indent="-457200" eaLnBrk="1" hangingPunct="1">
              <a:lnSpc>
                <a:spcPct val="80000"/>
              </a:lnSpc>
              <a:spcBef>
                <a:spcPct val="0"/>
              </a:spcBef>
              <a:spcAft>
                <a:spcPct val="0"/>
              </a:spcAft>
              <a:buFont typeface="Wingdings" charset="2"/>
              <a:buChar char="§"/>
            </a:pPr>
            <a:r>
              <a:rPr lang="en-US" altLang="en-US" sz="2600" dirty="0">
                <a:solidFill>
                  <a:schemeClr val="tx1"/>
                </a:solidFill>
              </a:rPr>
              <a:t>Checklist Prior to Submit</a:t>
            </a:r>
          </a:p>
          <a:p>
            <a:pPr marL="1296988" lvl="4" indent="-457200" eaLnBrk="1" hangingPunct="1">
              <a:lnSpc>
                <a:spcPct val="80000"/>
              </a:lnSpc>
              <a:spcBef>
                <a:spcPct val="0"/>
              </a:spcBef>
              <a:spcAft>
                <a:spcPct val="0"/>
              </a:spcAft>
              <a:buFont typeface="Wingdings" charset="2"/>
              <a:buChar char="§"/>
            </a:pPr>
            <a:r>
              <a:rPr lang="en-US" altLang="en-US" sz="2600" dirty="0">
                <a:solidFill>
                  <a:schemeClr val="tx1"/>
                </a:solidFill>
              </a:rPr>
              <a:t>FAQ’s</a:t>
            </a:r>
          </a:p>
          <a:p>
            <a:pPr marL="292100" lvl="1" indent="0" eaLnBrk="1" hangingPunct="1">
              <a:lnSpc>
                <a:spcPct val="80000"/>
              </a:lnSpc>
              <a:spcBef>
                <a:spcPts val="600"/>
              </a:spcBef>
              <a:spcAft>
                <a:spcPct val="0"/>
              </a:spcAft>
              <a:buFont typeface="Calibri" charset="0"/>
              <a:buNone/>
            </a:pPr>
            <a:r>
              <a:rPr lang="en-US" altLang="en-US" sz="2800" b="1" dirty="0">
                <a:solidFill>
                  <a:schemeClr val="tx1"/>
                </a:solidFill>
              </a:rPr>
              <a:t>Security Team View</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Vendor Support Documents</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Team Member Data Entry</a:t>
            </a:r>
          </a:p>
          <a:p>
            <a:pPr marL="933450" lvl="2" indent="-457200" eaLnBrk="1" hangingPunct="1">
              <a:lnSpc>
                <a:spcPct val="80000"/>
              </a:lnSpc>
              <a:spcBef>
                <a:spcPct val="0"/>
              </a:spcBef>
              <a:spcAft>
                <a:spcPct val="0"/>
              </a:spcAft>
              <a:buFont typeface="Wingdings" charset="2"/>
              <a:buChar char="q"/>
            </a:pPr>
            <a:r>
              <a:rPr lang="en-US" altLang="en-US" sz="2600" dirty="0">
                <a:solidFill>
                  <a:schemeClr val="tx1"/>
                </a:solidFill>
              </a:rPr>
              <a:t>Vendor Dashboard</a:t>
            </a:r>
          </a:p>
        </p:txBody>
      </p:sp>
      <p:cxnSp>
        <p:nvCxnSpPr>
          <p:cNvPr id="4" name="Straight Connector 3"/>
          <p:cNvCxnSpPr/>
          <p:nvPr/>
        </p:nvCxnSpPr>
        <p:spPr>
          <a:xfrm>
            <a:off x="606425" y="1001713"/>
            <a:ext cx="1082357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The Vendor Service Request Form</a:t>
            </a:r>
            <a:endParaRPr lang="en-US" b="1" dirty="0">
              <a:solidFill>
                <a:schemeClr val="tx1">
                  <a:lumMod val="75000"/>
                  <a:lumOff val="25000"/>
                </a:schemeClr>
              </a:solidFill>
            </a:endParaRPr>
          </a:p>
        </p:txBody>
      </p:sp>
      <p:sp>
        <p:nvSpPr>
          <p:cNvPr id="3" name="Content Placeholder 2"/>
          <p:cNvSpPr>
            <a:spLocks noGrp="1"/>
          </p:cNvSpPr>
          <p:nvPr>
            <p:ph idx="1"/>
          </p:nvPr>
        </p:nvSpPr>
        <p:spPr>
          <a:xfrm>
            <a:off x="1096963" y="1439863"/>
            <a:ext cx="10436225" cy="5178425"/>
          </a:xfrm>
        </p:spPr>
        <p:txBody>
          <a:bodyPr>
            <a:noAutofit/>
          </a:bodyPr>
          <a:lstStyle/>
          <a:p>
            <a:pPr indent="-457200" eaLnBrk="1" hangingPunct="1">
              <a:spcBef>
                <a:spcPts val="600"/>
              </a:spcBef>
              <a:buFont typeface="Wingdings" charset="2"/>
              <a:buChar char="q"/>
            </a:pPr>
            <a:r>
              <a:rPr lang="en-US" altLang="en-US" sz="3200" dirty="0">
                <a:solidFill>
                  <a:schemeClr val="tx1"/>
                </a:solidFill>
              </a:rPr>
              <a:t>Requester Name / Title, Department, BU</a:t>
            </a:r>
          </a:p>
          <a:p>
            <a:pPr indent="-457200" eaLnBrk="1" hangingPunct="1">
              <a:spcBef>
                <a:spcPts val="600"/>
              </a:spcBef>
              <a:buFont typeface="Wingdings" charset="2"/>
              <a:buChar char="q"/>
            </a:pPr>
            <a:r>
              <a:rPr lang="en-US" altLang="en-US" sz="3200" dirty="0">
                <a:solidFill>
                  <a:schemeClr val="tx1"/>
                </a:solidFill>
              </a:rPr>
              <a:t>Procurement Staff Contact Info</a:t>
            </a:r>
          </a:p>
          <a:p>
            <a:pPr indent="-457200" eaLnBrk="1" hangingPunct="1">
              <a:spcBef>
                <a:spcPts val="600"/>
              </a:spcBef>
              <a:buFont typeface="Wingdings" charset="2"/>
              <a:buChar char="q"/>
            </a:pPr>
            <a:r>
              <a:rPr lang="en-US" altLang="en-US" sz="3200" dirty="0">
                <a:solidFill>
                  <a:schemeClr val="tx1"/>
                </a:solidFill>
              </a:rPr>
              <a:t>Project Name and Business Scope Info</a:t>
            </a:r>
          </a:p>
          <a:p>
            <a:pPr indent="-457200" eaLnBrk="1" hangingPunct="1">
              <a:spcBef>
                <a:spcPts val="600"/>
              </a:spcBef>
              <a:buFont typeface="Wingdings" charset="2"/>
              <a:buChar char="q"/>
            </a:pPr>
            <a:r>
              <a:rPr lang="en-US" altLang="en-US" sz="3200" dirty="0">
                <a:solidFill>
                  <a:schemeClr val="tx1"/>
                </a:solidFill>
              </a:rPr>
              <a:t>Vendor Name and Service(s) Provided</a:t>
            </a:r>
          </a:p>
          <a:p>
            <a:pPr indent="-457200" eaLnBrk="1" hangingPunct="1">
              <a:spcBef>
                <a:spcPts val="600"/>
              </a:spcBef>
              <a:buFont typeface="Wingdings" charset="2"/>
              <a:buChar char="q"/>
            </a:pPr>
            <a:r>
              <a:rPr lang="en-US" altLang="en-US" sz="3200" dirty="0">
                <a:solidFill>
                  <a:schemeClr val="tx1"/>
                </a:solidFill>
              </a:rPr>
              <a:t>Vendor Sub-Service Providers</a:t>
            </a:r>
          </a:p>
          <a:p>
            <a:pPr indent="-457200" eaLnBrk="1" hangingPunct="1">
              <a:spcBef>
                <a:spcPts val="600"/>
              </a:spcBef>
              <a:buFont typeface="Wingdings" charset="2"/>
              <a:buChar char="q"/>
            </a:pPr>
            <a:r>
              <a:rPr lang="en-US" altLang="en-US" sz="3200" dirty="0" err="1">
                <a:solidFill>
                  <a:schemeClr val="tx1"/>
                </a:solidFill>
              </a:rPr>
              <a:t>IaaS</a:t>
            </a:r>
            <a:r>
              <a:rPr lang="en-US" altLang="en-US" sz="3200" dirty="0">
                <a:solidFill>
                  <a:schemeClr val="tx1"/>
                </a:solidFill>
              </a:rPr>
              <a:t> / </a:t>
            </a:r>
            <a:r>
              <a:rPr lang="en-US" altLang="en-US" sz="3200" dirty="0" err="1">
                <a:solidFill>
                  <a:schemeClr val="tx1"/>
                </a:solidFill>
              </a:rPr>
              <a:t>PaaS</a:t>
            </a:r>
            <a:r>
              <a:rPr lang="en-US" altLang="en-US" sz="3200" dirty="0">
                <a:solidFill>
                  <a:schemeClr val="tx1"/>
                </a:solidFill>
              </a:rPr>
              <a:t> / </a:t>
            </a:r>
            <a:r>
              <a:rPr lang="en-US" altLang="en-US" sz="3200" dirty="0" smtClean="0">
                <a:solidFill>
                  <a:schemeClr val="tx1"/>
                </a:solidFill>
              </a:rPr>
              <a:t>SaaS</a:t>
            </a:r>
          </a:p>
          <a:p>
            <a:pPr indent="-457200" eaLnBrk="1" hangingPunct="1">
              <a:spcBef>
                <a:spcPts val="600"/>
              </a:spcBef>
              <a:buFont typeface="Wingdings" charset="2"/>
              <a:buChar char="q"/>
            </a:pPr>
            <a:r>
              <a:rPr lang="en-US" altLang="en-US" sz="3200" dirty="0" smtClean="0">
                <a:solidFill>
                  <a:schemeClr val="tx1"/>
                </a:solidFill>
              </a:rPr>
              <a:t>Data </a:t>
            </a:r>
            <a:r>
              <a:rPr lang="en-US" altLang="en-US" sz="3200" dirty="0">
                <a:solidFill>
                  <a:schemeClr val="tx1"/>
                </a:solidFill>
              </a:rPr>
              <a:t>Classification – </a:t>
            </a:r>
            <a:r>
              <a:rPr lang="en-US" altLang="en-US" sz="2800" b="1" dirty="0">
                <a:solidFill>
                  <a:srgbClr val="006600"/>
                </a:solidFill>
              </a:rPr>
              <a:t>Public</a:t>
            </a:r>
            <a:r>
              <a:rPr lang="en-US" altLang="en-US" sz="2800" b="1" dirty="0"/>
              <a:t> &gt; </a:t>
            </a:r>
            <a:r>
              <a:rPr lang="en-US" altLang="en-US" sz="2800" b="1" dirty="0">
                <a:solidFill>
                  <a:srgbClr val="724209"/>
                </a:solidFill>
              </a:rPr>
              <a:t>Internal</a:t>
            </a:r>
            <a:r>
              <a:rPr lang="en-US" altLang="en-US" sz="2800" b="1" dirty="0"/>
              <a:t> &gt; </a:t>
            </a:r>
            <a:r>
              <a:rPr lang="en-US" altLang="en-US" sz="2800" b="1" dirty="0">
                <a:solidFill>
                  <a:schemeClr val="accent2"/>
                </a:solidFill>
              </a:rPr>
              <a:t>Confidential</a:t>
            </a:r>
            <a:r>
              <a:rPr lang="en-US" altLang="en-US" sz="2800" b="1" dirty="0"/>
              <a:t> &gt; </a:t>
            </a:r>
            <a:r>
              <a:rPr lang="en-US" altLang="en-US" sz="2800" b="1" dirty="0">
                <a:solidFill>
                  <a:srgbClr val="FF0000"/>
                </a:solidFill>
              </a:rPr>
              <a:t>Restricted</a:t>
            </a:r>
          </a:p>
          <a:p>
            <a:pPr indent="-457200" eaLnBrk="1" hangingPunct="1">
              <a:spcBef>
                <a:spcPts val="600"/>
              </a:spcBef>
              <a:buFont typeface="Wingdings" charset="2"/>
              <a:buChar char="q"/>
            </a:pPr>
            <a:r>
              <a:rPr lang="en-US" altLang="en-US" sz="3200" dirty="0" smtClean="0">
                <a:solidFill>
                  <a:schemeClr val="tx1"/>
                </a:solidFill>
              </a:rPr>
              <a:t>Example </a:t>
            </a:r>
            <a:r>
              <a:rPr lang="en-US" altLang="en-US" sz="3200" dirty="0">
                <a:solidFill>
                  <a:schemeClr val="tx1"/>
                </a:solidFill>
              </a:rPr>
              <a:t>Data Types Transported / Stored / Processed</a:t>
            </a:r>
          </a:p>
          <a:p>
            <a:pPr indent="-457200" eaLnBrk="1" hangingPunct="1">
              <a:spcBef>
                <a:spcPct val="0"/>
              </a:spcBef>
              <a:spcAft>
                <a:spcPct val="0"/>
              </a:spcAft>
              <a:buFont typeface="Calibri" charset="0"/>
              <a:buNone/>
            </a:pPr>
            <a:endParaRPr lang="en-US" altLang="en-US" sz="2400" dirty="0">
              <a:solidFill>
                <a:schemeClr val="tx1"/>
              </a:solidFill>
            </a:endParaRPr>
          </a:p>
          <a:p>
            <a:pPr indent="-457200" eaLnBrk="1" hangingPunct="1">
              <a:spcBef>
                <a:spcPts val="600"/>
              </a:spcBef>
              <a:buFont typeface="Calibri" charset="0"/>
              <a:buNone/>
            </a:pPr>
            <a:r>
              <a:rPr lang="en-US" altLang="en-US" sz="2800" dirty="0">
                <a:solidFill>
                  <a:schemeClr val="tx1"/>
                </a:solidFill>
              </a:rPr>
              <a:t>Cont.…</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wrap="square" numCol="1" anchorCtr="0" compatLnSpc="1">
            <a:prstTxWarp prst="textNoShape">
              <a:avLst/>
            </a:prstTxWarp>
          </a:bodyPr>
          <a:lstStyle/>
          <a:p>
            <a:pPr eaLnBrk="1" hangingPunct="1"/>
            <a:r>
              <a:rPr lang="en-US" altLang="en-US" b="1"/>
              <a:t>The Vendor Service Request Form  </a:t>
            </a:r>
            <a:r>
              <a:rPr lang="en-US" altLang="en-US" sz="2800" b="1"/>
              <a:t>Cont.…</a:t>
            </a:r>
            <a:endParaRPr lang="en-US" altLang="en-US" b="1"/>
          </a:p>
        </p:txBody>
      </p:sp>
      <p:sp>
        <p:nvSpPr>
          <p:cNvPr id="3" name="Content Placeholder 2"/>
          <p:cNvSpPr>
            <a:spLocks noGrp="1"/>
          </p:cNvSpPr>
          <p:nvPr>
            <p:ph idx="1"/>
          </p:nvPr>
        </p:nvSpPr>
        <p:spPr>
          <a:xfrm>
            <a:off x="1096963" y="1222375"/>
            <a:ext cx="10436225" cy="5395913"/>
          </a:xfrm>
        </p:spPr>
        <p:txBody>
          <a:bodyPr>
            <a:noAutofit/>
          </a:bodyPr>
          <a:lstStyle/>
          <a:p>
            <a:pPr marL="0" indent="0" eaLnBrk="1" hangingPunct="1">
              <a:spcBef>
                <a:spcPts val="600"/>
              </a:spcBef>
              <a:buFont typeface="Calibri" charset="0"/>
              <a:buNone/>
            </a:pPr>
            <a:r>
              <a:rPr lang="en-US" altLang="en-US" sz="3200" dirty="0">
                <a:solidFill>
                  <a:schemeClr val="tx1"/>
                </a:solidFill>
              </a:rPr>
              <a:t>Cloud Vendor Documentation Requested…</a:t>
            </a:r>
          </a:p>
          <a:p>
            <a:pPr marL="0" indent="0" eaLnBrk="1" hangingPunct="1">
              <a:spcBef>
                <a:spcPts val="600"/>
              </a:spcBef>
              <a:buFont typeface="Wingdings" charset="2"/>
              <a:buChar char="q"/>
            </a:pPr>
            <a:r>
              <a:rPr lang="en-US" altLang="en-US" sz="3200" dirty="0">
                <a:solidFill>
                  <a:schemeClr val="tx1"/>
                </a:solidFill>
              </a:rPr>
              <a:t>Data Flow doc including security controls and all end points</a:t>
            </a:r>
          </a:p>
          <a:p>
            <a:pPr marL="0" indent="0" eaLnBrk="1" hangingPunct="1">
              <a:spcBef>
                <a:spcPts val="600"/>
              </a:spcBef>
              <a:buFont typeface="Wingdings" charset="2"/>
              <a:buChar char="q"/>
            </a:pPr>
            <a:r>
              <a:rPr lang="en-US" altLang="en-US" sz="3200" dirty="0">
                <a:solidFill>
                  <a:schemeClr val="tx1"/>
                </a:solidFill>
              </a:rPr>
              <a:t>Third-party evidence of a Security Program </a:t>
            </a:r>
            <a:br>
              <a:rPr lang="en-US" altLang="en-US" sz="3200" dirty="0">
                <a:solidFill>
                  <a:schemeClr val="tx1"/>
                </a:solidFill>
              </a:rPr>
            </a:br>
            <a:r>
              <a:rPr lang="en-US" altLang="en-US" sz="3200" dirty="0" smtClean="0">
                <a:solidFill>
                  <a:schemeClr val="tx1"/>
                </a:solidFill>
              </a:rPr>
              <a:t>    </a:t>
            </a:r>
            <a:r>
              <a:rPr lang="en-US" altLang="en-US" sz="3200" dirty="0" err="1" smtClean="0">
                <a:solidFill>
                  <a:schemeClr val="tx1"/>
                </a:solidFill>
              </a:rPr>
              <a:t>Eg</a:t>
            </a:r>
            <a:r>
              <a:rPr lang="en-US" altLang="en-US" sz="3200" dirty="0">
                <a:solidFill>
                  <a:schemeClr val="tx1"/>
                </a:solidFill>
              </a:rPr>
              <a:t>. ISO 27001:27005</a:t>
            </a:r>
          </a:p>
          <a:p>
            <a:pPr marL="457200" indent="-457200" eaLnBrk="1" hangingPunct="1">
              <a:spcBef>
                <a:spcPts val="600"/>
              </a:spcBef>
              <a:buFont typeface="Wingdings" charset="2"/>
              <a:buChar char="q"/>
            </a:pPr>
            <a:r>
              <a:rPr lang="en-US" altLang="en-US" sz="3200" dirty="0">
                <a:solidFill>
                  <a:schemeClr val="tx1"/>
                </a:solidFill>
              </a:rPr>
              <a:t>Third-party evidence of </a:t>
            </a:r>
            <a:r>
              <a:rPr lang="en-US" altLang="en-US" sz="3200" dirty="0" err="1">
                <a:solidFill>
                  <a:schemeClr val="tx1"/>
                </a:solidFill>
              </a:rPr>
              <a:t>Infosec</a:t>
            </a:r>
            <a:r>
              <a:rPr lang="en-US" altLang="en-US" sz="3200" dirty="0">
                <a:solidFill>
                  <a:schemeClr val="tx1"/>
                </a:solidFill>
              </a:rPr>
              <a:t> Controls and their effective operation  </a:t>
            </a:r>
            <a:r>
              <a:rPr lang="en-US" altLang="en-US" sz="3200" dirty="0" err="1">
                <a:solidFill>
                  <a:schemeClr val="tx1"/>
                </a:solidFill>
              </a:rPr>
              <a:t>Eg</a:t>
            </a:r>
            <a:r>
              <a:rPr lang="en-US" altLang="en-US" sz="3200" dirty="0">
                <a:solidFill>
                  <a:schemeClr val="tx1"/>
                </a:solidFill>
              </a:rPr>
              <a:t>. SSAE-16 SOC 2 Type 2 </a:t>
            </a:r>
          </a:p>
          <a:p>
            <a:pPr marL="0" indent="0" eaLnBrk="1" hangingPunct="1">
              <a:spcBef>
                <a:spcPts val="600"/>
              </a:spcBef>
              <a:buFont typeface="Wingdings" charset="2"/>
              <a:buChar char="q"/>
            </a:pPr>
            <a:r>
              <a:rPr lang="en-US" altLang="en-US" sz="3200" dirty="0">
                <a:solidFill>
                  <a:schemeClr val="tx1"/>
                </a:solidFill>
              </a:rPr>
              <a:t>Third-Party System / application </a:t>
            </a:r>
            <a:r>
              <a:rPr lang="en-US" altLang="en-US" sz="3200" u="sng" dirty="0">
                <a:solidFill>
                  <a:schemeClr val="tx1"/>
                </a:solidFill>
              </a:rPr>
              <a:t>Penetration test report</a:t>
            </a:r>
          </a:p>
          <a:p>
            <a:pPr marL="0" indent="0" eaLnBrk="1" hangingPunct="1">
              <a:spcBef>
                <a:spcPts val="600"/>
              </a:spcBef>
              <a:buFont typeface="Wingdings" charset="2"/>
              <a:buChar char="q"/>
            </a:pPr>
            <a:r>
              <a:rPr lang="en-US" altLang="en-US" sz="3200" dirty="0">
                <a:solidFill>
                  <a:schemeClr val="tx1"/>
                </a:solidFill>
              </a:rPr>
              <a:t>Third-Party System / application </a:t>
            </a:r>
            <a:r>
              <a:rPr lang="en-US" altLang="en-US" sz="3200" u="sng" dirty="0">
                <a:solidFill>
                  <a:schemeClr val="tx1"/>
                </a:solidFill>
              </a:rPr>
              <a:t>Vulnerability scan report</a:t>
            </a:r>
          </a:p>
          <a:p>
            <a:pPr marL="0" indent="0" eaLnBrk="1" hangingPunct="1">
              <a:spcBef>
                <a:spcPts val="600"/>
              </a:spcBef>
              <a:buFont typeface="Wingdings" charset="2"/>
              <a:buChar char="q"/>
            </a:pPr>
            <a:r>
              <a:rPr lang="en-US" altLang="en-US" sz="3200" dirty="0">
                <a:solidFill>
                  <a:schemeClr val="tx1"/>
                </a:solidFill>
              </a:rPr>
              <a:t>Business Continuity and Disaster Recovery Questionnaire</a:t>
            </a:r>
          </a:p>
          <a:p>
            <a:pPr marL="0" indent="0" eaLnBrk="1" hangingPunct="1">
              <a:spcBef>
                <a:spcPts val="600"/>
              </a:spcBef>
              <a:buFont typeface="Wingdings" charset="2"/>
              <a:buChar char="q"/>
            </a:pPr>
            <a:r>
              <a:rPr lang="en-US" altLang="en-US" sz="3200" dirty="0">
                <a:solidFill>
                  <a:schemeClr val="tx1"/>
                </a:solidFill>
              </a:rPr>
              <a:t>Privacy Questionnaire</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Vendor Evidence of InfoSec Controls</a:t>
            </a:r>
            <a:endParaRPr lang="en-US" b="1" dirty="0">
              <a:solidFill>
                <a:schemeClr val="tx1">
                  <a:lumMod val="75000"/>
                  <a:lumOff val="25000"/>
                </a:schemeClr>
              </a:solidFill>
            </a:endParaRPr>
          </a:p>
        </p:txBody>
      </p:sp>
      <p:sp>
        <p:nvSpPr>
          <p:cNvPr id="3" name="Content Placeholder 2"/>
          <p:cNvSpPr>
            <a:spLocks noGrp="1"/>
          </p:cNvSpPr>
          <p:nvPr>
            <p:ph idx="1"/>
          </p:nvPr>
        </p:nvSpPr>
        <p:spPr>
          <a:xfrm>
            <a:off x="1096963" y="1295400"/>
            <a:ext cx="10058400" cy="5265738"/>
          </a:xfrm>
        </p:spPr>
        <p:txBody>
          <a:bodyPr>
            <a:normAutofit/>
          </a:bodyPr>
          <a:lstStyle/>
          <a:p>
            <a:pPr indent="-457200" eaLnBrk="1" hangingPunct="1">
              <a:lnSpc>
                <a:spcPct val="80000"/>
              </a:lnSpc>
              <a:buFont typeface="Wingdings" charset="2"/>
              <a:buChar char="q"/>
            </a:pPr>
            <a:r>
              <a:rPr lang="en-US" altLang="en-US" sz="2800" b="1" dirty="0">
                <a:solidFill>
                  <a:schemeClr val="tx1"/>
                </a:solidFill>
              </a:rPr>
              <a:t>SSAE-16</a:t>
            </a:r>
            <a:r>
              <a:rPr lang="en-US" altLang="en-US" sz="2800" dirty="0">
                <a:solidFill>
                  <a:schemeClr val="tx1"/>
                </a:solidFill>
              </a:rPr>
              <a:t>  (U.S.) / </a:t>
            </a:r>
            <a:r>
              <a:rPr lang="en-US" altLang="en-US" sz="2800" b="1" dirty="0">
                <a:solidFill>
                  <a:schemeClr val="tx1"/>
                </a:solidFill>
              </a:rPr>
              <a:t>CSAE 3416 </a:t>
            </a:r>
            <a:r>
              <a:rPr lang="en-US" altLang="en-US" sz="2800" dirty="0">
                <a:solidFill>
                  <a:schemeClr val="tx1"/>
                </a:solidFill>
              </a:rPr>
              <a:t>(Canada) / </a:t>
            </a:r>
            <a:r>
              <a:rPr lang="en-US" altLang="en-US" sz="2800" b="1" dirty="0">
                <a:solidFill>
                  <a:schemeClr val="tx1"/>
                </a:solidFill>
              </a:rPr>
              <a:t>ISAE 3402 </a:t>
            </a:r>
            <a:r>
              <a:rPr lang="en-US" altLang="en-US" sz="2800" dirty="0">
                <a:solidFill>
                  <a:schemeClr val="tx1"/>
                </a:solidFill>
              </a:rPr>
              <a:t>(International)</a:t>
            </a:r>
          </a:p>
          <a:p>
            <a:pPr marL="476250" lvl="2" indent="0" eaLnBrk="1" hangingPunct="1">
              <a:lnSpc>
                <a:spcPct val="80000"/>
              </a:lnSpc>
              <a:spcBef>
                <a:spcPts val="600"/>
              </a:spcBef>
              <a:buFont typeface="Calibri" charset="0"/>
              <a:buNone/>
            </a:pPr>
            <a:r>
              <a:rPr lang="en-US" altLang="en-US" sz="2800" b="1" dirty="0">
                <a:solidFill>
                  <a:schemeClr val="tx1"/>
                </a:solidFill>
              </a:rPr>
              <a:t>Note:</a:t>
            </a:r>
            <a:r>
              <a:rPr lang="en-US" altLang="en-US" sz="2800" dirty="0">
                <a:solidFill>
                  <a:schemeClr val="tx1"/>
                </a:solidFill>
              </a:rPr>
              <a:t> We request the above security reports to be </a:t>
            </a:r>
            <a:r>
              <a:rPr lang="en-US" altLang="en-US" sz="2800" b="1" dirty="0">
                <a:solidFill>
                  <a:schemeClr val="tx1"/>
                </a:solidFill>
              </a:rPr>
              <a:t>SOC 2, Type 2 </a:t>
            </a:r>
            <a:r>
              <a:rPr lang="en-US" altLang="en-US" sz="2800" dirty="0">
                <a:solidFill>
                  <a:schemeClr val="tx1"/>
                </a:solidFill>
              </a:rPr>
              <a:t>documents which include tests confirming the effectiveness of the Vendor service security controls</a:t>
            </a:r>
          </a:p>
          <a:p>
            <a:pPr marL="457200" indent="-457200" eaLnBrk="1" hangingPunct="1">
              <a:lnSpc>
                <a:spcPct val="80000"/>
              </a:lnSpc>
              <a:buFont typeface="Wingdings" charset="2"/>
              <a:buChar char="q"/>
            </a:pPr>
            <a:r>
              <a:rPr lang="en-US" altLang="en-US" sz="2800" b="1" dirty="0">
                <a:solidFill>
                  <a:schemeClr val="tx1"/>
                </a:solidFill>
              </a:rPr>
              <a:t>ISO/IEC 27001:27013 </a:t>
            </a:r>
            <a:r>
              <a:rPr lang="en-US" altLang="en-US" sz="2800" dirty="0">
                <a:solidFill>
                  <a:schemeClr val="tx1"/>
                </a:solidFill>
              </a:rPr>
              <a:t>- certification that the Vendor service has a security program</a:t>
            </a:r>
          </a:p>
          <a:p>
            <a:pPr indent="-457200" eaLnBrk="1" hangingPunct="1">
              <a:lnSpc>
                <a:spcPct val="80000"/>
              </a:lnSpc>
              <a:buFont typeface="Wingdings" charset="2"/>
              <a:buChar char="q"/>
            </a:pPr>
            <a:r>
              <a:rPr lang="en-US" altLang="en-US" sz="2800" dirty="0">
                <a:solidFill>
                  <a:schemeClr val="tx1"/>
                </a:solidFill>
              </a:rPr>
              <a:t>Application Penetration Test and Vulnerability Scan Reports</a:t>
            </a:r>
          </a:p>
          <a:p>
            <a:pPr indent="-457200" eaLnBrk="1" hangingPunct="1">
              <a:lnSpc>
                <a:spcPct val="80000"/>
              </a:lnSpc>
            </a:pPr>
            <a:r>
              <a:rPr lang="en-US" altLang="en-US" sz="2800" dirty="0">
                <a:solidFill>
                  <a:srgbClr val="C00000"/>
                </a:solidFill>
              </a:rPr>
              <a:t>In an Exception…</a:t>
            </a:r>
          </a:p>
          <a:p>
            <a:pPr marL="457200" indent="-457200" eaLnBrk="1" hangingPunct="1">
              <a:lnSpc>
                <a:spcPct val="80000"/>
              </a:lnSpc>
              <a:spcBef>
                <a:spcPts val="600"/>
              </a:spcBef>
              <a:spcAft>
                <a:spcPts val="600"/>
              </a:spcAft>
              <a:buFont typeface="Wingdings" charset="2"/>
              <a:buChar char="q"/>
            </a:pPr>
            <a:r>
              <a:rPr lang="en-US" altLang="en-US" sz="2800" b="1" dirty="0">
                <a:solidFill>
                  <a:schemeClr val="tx1"/>
                </a:solidFill>
              </a:rPr>
              <a:t>CSA STAR - CCM </a:t>
            </a:r>
            <a:r>
              <a:rPr lang="en-US" altLang="en-US" sz="2800" dirty="0">
                <a:solidFill>
                  <a:schemeClr val="tx1"/>
                </a:solidFill>
              </a:rPr>
              <a:t>/ </a:t>
            </a:r>
            <a:r>
              <a:rPr lang="en-US" altLang="en-US" sz="2800" dirty="0" smtClean="0">
                <a:solidFill>
                  <a:schemeClr val="tx1"/>
                </a:solidFill>
              </a:rPr>
              <a:t>Cloud Security Alliance - Cloud </a:t>
            </a:r>
            <a:r>
              <a:rPr lang="en-US" altLang="en-US" sz="2800" dirty="0">
                <a:solidFill>
                  <a:schemeClr val="tx1"/>
                </a:solidFill>
              </a:rPr>
              <a:t>Controls Matrix</a:t>
            </a:r>
            <a:r>
              <a:rPr lang="en-US" altLang="en-US" sz="2800" dirty="0"/>
              <a:t/>
            </a:r>
            <a:br>
              <a:rPr lang="en-US" altLang="en-US" sz="2800" dirty="0"/>
            </a:br>
            <a:r>
              <a:rPr lang="en-US" altLang="en-US" sz="2800" u="sng" dirty="0">
                <a:solidFill>
                  <a:srgbClr val="C00000"/>
                </a:solidFill>
              </a:rPr>
              <a:t>Attestation</a:t>
            </a:r>
            <a:r>
              <a:rPr lang="en-US" altLang="en-US" sz="2800" dirty="0">
                <a:solidFill>
                  <a:srgbClr val="C00000"/>
                </a:solidFill>
              </a:rPr>
              <a:t> </a:t>
            </a:r>
            <a:r>
              <a:rPr lang="en-US" altLang="en-US" sz="2800" dirty="0">
                <a:solidFill>
                  <a:schemeClr val="tx1"/>
                </a:solidFill>
              </a:rPr>
              <a:t>of cloud service provider security practices</a:t>
            </a:r>
          </a:p>
          <a:p>
            <a:pPr marL="457200" indent="-457200" eaLnBrk="1" hangingPunct="1">
              <a:lnSpc>
                <a:spcPct val="80000"/>
              </a:lnSpc>
              <a:spcBef>
                <a:spcPts val="600"/>
              </a:spcBef>
              <a:buFont typeface="Wingdings" charset="2"/>
              <a:buChar char="q"/>
            </a:pPr>
            <a:r>
              <a:rPr lang="en-US" altLang="en-US" sz="2800" dirty="0">
                <a:solidFill>
                  <a:schemeClr val="tx1"/>
                </a:solidFill>
              </a:rPr>
              <a:t>Other - Independent security / privacy assessment from a known trusted security firm</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4" descr="image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938" y="1600200"/>
            <a:ext cx="8524875" cy="523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The Cloud Vendor Risk Score</a:t>
            </a:r>
            <a:endParaRPr lang="en-US" b="1" dirty="0">
              <a:solidFill>
                <a:schemeClr val="tx1">
                  <a:lumMod val="75000"/>
                  <a:lumOff val="25000"/>
                </a:schemeClr>
              </a:solidFill>
            </a:endParaRPr>
          </a:p>
        </p:txBody>
      </p:sp>
      <p:sp>
        <p:nvSpPr>
          <p:cNvPr id="19460" name="Content Placeholder 2"/>
          <p:cNvSpPr>
            <a:spLocks noGrp="1"/>
          </p:cNvSpPr>
          <p:nvPr>
            <p:ph idx="1"/>
          </p:nvPr>
        </p:nvSpPr>
        <p:spPr>
          <a:xfrm>
            <a:off x="1096963" y="1222375"/>
            <a:ext cx="10058400" cy="5189538"/>
          </a:xfrm>
        </p:spPr>
        <p:txBody>
          <a:bodyPr/>
          <a:lstStyle/>
          <a:p>
            <a:pPr marL="0" indent="0" eaLnBrk="1" hangingPunct="1">
              <a:buFont typeface="Calibri" charset="0"/>
              <a:buNone/>
            </a:pPr>
            <a:r>
              <a:rPr lang="en-US" altLang="en-US" sz="2800" b="1">
                <a:solidFill>
                  <a:schemeClr val="tx1"/>
                </a:solidFill>
              </a:rPr>
              <a:t>NIST CVSS Risk Calculator - </a:t>
            </a:r>
            <a:r>
              <a:rPr lang="en-US" altLang="en-US" sz="2800">
                <a:solidFill>
                  <a:schemeClr val="tx1"/>
                </a:solidFill>
              </a:rPr>
              <a:t>Common Vulnerability Scoring System </a:t>
            </a:r>
            <a:endParaRPr lang="en-US" altLang="en-US" sz="2800" b="1">
              <a:solidFill>
                <a:schemeClr val="tx1"/>
              </a:solidFill>
            </a:endParaRPr>
          </a:p>
          <a:p>
            <a:pPr marL="0" indent="0" eaLnBrk="1" hangingPunct="1">
              <a:buFont typeface="Calibri" charset="0"/>
              <a:buNone/>
            </a:pPr>
            <a:endParaRPr lang="en-US" altLang="en-US" sz="2800" b="1"/>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8732838" y="1782763"/>
            <a:ext cx="2982912" cy="2324100"/>
          </a:xfrm>
          <a:prstGeom prst="rect">
            <a:avLst/>
          </a:prstGeom>
          <a:noFill/>
          <a:ln>
            <a:solidFill>
              <a:schemeClr val="tx1"/>
            </a:solidFill>
          </a:ln>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spcAft>
                <a:spcPts val="600"/>
              </a:spcAft>
            </a:pPr>
            <a:r>
              <a:rPr lang="en-US" altLang="en-US" sz="2000" b="1"/>
              <a:t>The National Vulnerability Database assigns risk rankings according to CVSS Base risk scores – </a:t>
            </a:r>
            <a:endParaRPr lang="en-US" altLang="en-US" sz="2000"/>
          </a:p>
          <a:p>
            <a:pPr eaLnBrk="1" hangingPunct="1"/>
            <a:r>
              <a:rPr lang="en-US" altLang="en-US" sz="2000" b="1">
                <a:solidFill>
                  <a:srgbClr val="006600"/>
                </a:solidFill>
              </a:rPr>
              <a:t>Low: </a:t>
            </a:r>
            <a:r>
              <a:rPr lang="en-US" altLang="en-US" sz="2000" b="1"/>
              <a:t>0.0 to 3.9</a:t>
            </a:r>
            <a:endParaRPr lang="en-US" altLang="en-US" sz="2000"/>
          </a:p>
          <a:p>
            <a:pPr eaLnBrk="1" hangingPunct="1"/>
            <a:r>
              <a:rPr lang="en-US" altLang="en-US" sz="2000" b="1">
                <a:solidFill>
                  <a:srgbClr val="724209"/>
                </a:solidFill>
              </a:rPr>
              <a:t>Medium: </a:t>
            </a:r>
            <a:r>
              <a:rPr lang="en-US" altLang="en-US" sz="2000" b="1"/>
              <a:t>4.0 to 6.9</a:t>
            </a:r>
            <a:endParaRPr lang="en-US" altLang="en-US" sz="2000"/>
          </a:p>
          <a:p>
            <a:pPr eaLnBrk="1" hangingPunct="1"/>
            <a:r>
              <a:rPr lang="en-US" altLang="en-US" sz="2000" b="1">
                <a:solidFill>
                  <a:srgbClr val="C00000"/>
                </a:solidFill>
              </a:rPr>
              <a:t>High: </a:t>
            </a:r>
            <a:r>
              <a:rPr lang="en-US" altLang="en-US" sz="2000" b="1"/>
              <a:t>7.0 to 10.0 </a:t>
            </a:r>
            <a:endParaRPr lang="en-US" altLang="en-US" sz="20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wrap="square" numCol="1" anchorCtr="0" compatLnSpc="1">
            <a:prstTxWarp prst="textNoShape">
              <a:avLst/>
            </a:prstTxWarp>
          </a:bodyPr>
          <a:lstStyle/>
          <a:p>
            <a:pPr eaLnBrk="1" hangingPunct="1"/>
            <a:r>
              <a:rPr lang="en-US" altLang="en-US" b="1"/>
              <a:t>NIST CVSS Risk Calculator  </a:t>
            </a:r>
            <a:r>
              <a:rPr lang="en-US" altLang="en-US" sz="2800" b="1"/>
              <a:t>Cont.…</a:t>
            </a:r>
            <a:endParaRPr lang="en-US" altLang="en-US" b="1"/>
          </a:p>
        </p:txBody>
      </p:sp>
      <p:sp>
        <p:nvSpPr>
          <p:cNvPr id="3" name="Content Placeholder 2"/>
          <p:cNvSpPr>
            <a:spLocks noGrp="1"/>
          </p:cNvSpPr>
          <p:nvPr>
            <p:ph idx="1"/>
          </p:nvPr>
        </p:nvSpPr>
        <p:spPr>
          <a:xfrm>
            <a:off x="1218018" y="1373822"/>
            <a:ext cx="10333037" cy="5341938"/>
          </a:xfrm>
        </p:spPr>
        <p:txBody>
          <a:bodyPr rtlCol="0">
            <a:normAutofit/>
          </a:bodyPr>
          <a:lstStyle/>
          <a:p>
            <a:pPr marL="457200" indent="-457200" eaLnBrk="1" fontAlgn="auto" hangingPunct="1">
              <a:lnSpc>
                <a:spcPts val="2600"/>
              </a:lnSpc>
              <a:spcBef>
                <a:spcPts val="600"/>
              </a:spcBef>
              <a:buFont typeface="Wingdings" panose="05000000000000000000" pitchFamily="2" charset="2"/>
              <a:buChar char="q"/>
              <a:defRPr/>
            </a:pPr>
            <a:r>
              <a:rPr lang="en-US" sz="2800" b="1" dirty="0">
                <a:solidFill>
                  <a:schemeClr val="accent1">
                    <a:lumMod val="50000"/>
                  </a:schemeClr>
                </a:solidFill>
              </a:rPr>
              <a:t>Base </a:t>
            </a:r>
            <a:r>
              <a:rPr lang="en-US" sz="2800" b="1" dirty="0" smtClean="0">
                <a:solidFill>
                  <a:schemeClr val="accent1">
                    <a:lumMod val="50000"/>
                  </a:schemeClr>
                </a:solidFill>
              </a:rPr>
              <a:t>Metrics </a:t>
            </a:r>
            <a:r>
              <a:rPr lang="en-US" sz="2800" b="1" dirty="0" smtClean="0">
                <a:solidFill>
                  <a:schemeClr val="tx1"/>
                </a:solidFill>
              </a:rPr>
              <a:t>- </a:t>
            </a:r>
            <a:r>
              <a:rPr lang="en-US" sz="2800" dirty="0">
                <a:solidFill>
                  <a:schemeClr val="tx1"/>
                </a:solidFill>
              </a:rPr>
              <a:t>characteristics that are constant over time and between different environments</a:t>
            </a:r>
            <a:r>
              <a:rPr lang="en-US" sz="2800" dirty="0" smtClean="0">
                <a:solidFill>
                  <a:schemeClr val="tx1"/>
                </a:solidFill>
              </a:rPr>
              <a:t> </a:t>
            </a:r>
          </a:p>
          <a:p>
            <a:pPr marL="932688" lvl="4" indent="-457200" eaLnBrk="1" fontAlgn="auto" hangingPunct="1">
              <a:spcBef>
                <a:spcPts val="0"/>
              </a:spcBef>
              <a:spcAft>
                <a:spcPts val="0"/>
              </a:spcAft>
              <a:buFont typeface="Wingdings" panose="05000000000000000000" pitchFamily="2" charset="2"/>
              <a:buChar char="§"/>
              <a:defRPr/>
            </a:pPr>
            <a:r>
              <a:rPr lang="en-US" sz="2400" b="1" dirty="0">
                <a:solidFill>
                  <a:schemeClr val="tx1"/>
                </a:solidFill>
              </a:rPr>
              <a:t>Exploitability</a:t>
            </a:r>
            <a:r>
              <a:rPr lang="en-US" sz="2400" dirty="0">
                <a:solidFill>
                  <a:schemeClr val="tx1"/>
                </a:solidFill>
              </a:rPr>
              <a:t>: </a:t>
            </a:r>
            <a:r>
              <a:rPr lang="en-US" sz="2400" dirty="0" smtClean="0">
                <a:solidFill>
                  <a:schemeClr val="tx1"/>
                </a:solidFill>
              </a:rPr>
              <a:t>Access Vector / Access Complexity / Authentication</a:t>
            </a:r>
          </a:p>
          <a:p>
            <a:pPr marL="932688" lvl="4" indent="-457200" eaLnBrk="1" fontAlgn="auto" hangingPunct="1">
              <a:spcBef>
                <a:spcPts val="0"/>
              </a:spcBef>
              <a:spcAft>
                <a:spcPts val="0"/>
              </a:spcAft>
              <a:buFont typeface="Wingdings" panose="05000000000000000000" pitchFamily="2" charset="2"/>
              <a:buChar char="§"/>
              <a:defRPr/>
            </a:pPr>
            <a:r>
              <a:rPr lang="en-US" sz="2400" b="1" dirty="0" smtClean="0">
                <a:solidFill>
                  <a:schemeClr val="tx1"/>
                </a:solidFill>
              </a:rPr>
              <a:t>Impact:</a:t>
            </a:r>
            <a:r>
              <a:rPr lang="en-US" sz="2400" dirty="0" smtClean="0">
                <a:solidFill>
                  <a:schemeClr val="tx1"/>
                </a:solidFill>
              </a:rPr>
              <a:t> Confidentiality / Integrity / Availability</a:t>
            </a:r>
          </a:p>
          <a:p>
            <a:pPr marL="91440" indent="-457200" eaLnBrk="1" fontAlgn="auto" hangingPunct="1">
              <a:buFont typeface="Wingdings" panose="05000000000000000000" pitchFamily="2" charset="2"/>
              <a:buChar char="q"/>
              <a:defRPr/>
            </a:pPr>
            <a:r>
              <a:rPr lang="en-US" sz="2800" b="1" dirty="0" smtClean="0">
                <a:solidFill>
                  <a:schemeClr val="accent1">
                    <a:lumMod val="50000"/>
                  </a:schemeClr>
                </a:solidFill>
              </a:rPr>
              <a:t>Temporal Metrics</a:t>
            </a:r>
            <a:r>
              <a:rPr lang="en-US" sz="2800" dirty="0">
                <a:solidFill>
                  <a:schemeClr val="accent1">
                    <a:lumMod val="50000"/>
                  </a:schemeClr>
                </a:solidFill>
              </a:rPr>
              <a:t> </a:t>
            </a:r>
            <a:r>
              <a:rPr lang="en-US" sz="2800" dirty="0">
                <a:solidFill>
                  <a:schemeClr val="tx1"/>
                </a:solidFill>
              </a:rPr>
              <a:t>characteristics </a:t>
            </a:r>
            <a:r>
              <a:rPr lang="en-US" sz="2800" dirty="0" smtClean="0">
                <a:solidFill>
                  <a:schemeClr val="tx1"/>
                </a:solidFill>
              </a:rPr>
              <a:t>that change over </a:t>
            </a:r>
            <a:r>
              <a:rPr lang="en-US" sz="2800" dirty="0">
                <a:solidFill>
                  <a:schemeClr val="tx1"/>
                </a:solidFill>
              </a:rPr>
              <a:t>time. </a:t>
            </a:r>
            <a:endParaRPr lang="en-US" sz="2800" dirty="0" smtClean="0">
              <a:solidFill>
                <a:schemeClr val="tx1"/>
              </a:solidFill>
            </a:endParaRPr>
          </a:p>
          <a:p>
            <a:pPr marL="932688" lvl="4" indent="-457200" eaLnBrk="1" fontAlgn="auto" hangingPunct="1">
              <a:spcBef>
                <a:spcPts val="0"/>
              </a:spcBef>
              <a:spcAft>
                <a:spcPts val="0"/>
              </a:spcAft>
              <a:buFont typeface="Wingdings" panose="05000000000000000000" pitchFamily="2" charset="2"/>
              <a:buChar char="§"/>
              <a:defRPr/>
            </a:pPr>
            <a:r>
              <a:rPr lang="en-US" sz="2400" b="1" dirty="0">
                <a:solidFill>
                  <a:schemeClr val="tx1"/>
                </a:solidFill>
              </a:rPr>
              <a:t>Exploitability</a:t>
            </a:r>
            <a:r>
              <a:rPr lang="en-US" sz="2400" dirty="0">
                <a:solidFill>
                  <a:schemeClr val="tx1"/>
                </a:solidFill>
              </a:rPr>
              <a:t>: </a:t>
            </a:r>
            <a:r>
              <a:rPr lang="en-US" sz="2400" dirty="0" smtClean="0">
                <a:solidFill>
                  <a:schemeClr val="tx1"/>
                </a:solidFill>
              </a:rPr>
              <a:t>Unproven / Proof of Concept / Functional / High</a:t>
            </a:r>
            <a:endParaRPr lang="en-US" sz="2400" dirty="0">
              <a:solidFill>
                <a:schemeClr val="tx1"/>
              </a:solidFill>
            </a:endParaRPr>
          </a:p>
          <a:p>
            <a:pPr marL="932688" lvl="4" indent="-457200" eaLnBrk="1" fontAlgn="auto" hangingPunct="1">
              <a:spcBef>
                <a:spcPts val="0"/>
              </a:spcBef>
              <a:spcAft>
                <a:spcPts val="0"/>
              </a:spcAft>
              <a:buFont typeface="Wingdings" panose="05000000000000000000" pitchFamily="2" charset="2"/>
              <a:buChar char="§"/>
              <a:defRPr/>
            </a:pPr>
            <a:r>
              <a:rPr lang="en-US" sz="2400" b="1" dirty="0" smtClean="0">
                <a:solidFill>
                  <a:schemeClr val="tx1"/>
                </a:solidFill>
              </a:rPr>
              <a:t>Remediation Level: </a:t>
            </a:r>
            <a:r>
              <a:rPr lang="en-US" sz="2400" dirty="0" smtClean="0">
                <a:solidFill>
                  <a:schemeClr val="tx1"/>
                </a:solidFill>
              </a:rPr>
              <a:t>Official Fix / Temp Fix / Workaround / Unavailable</a:t>
            </a:r>
          </a:p>
          <a:p>
            <a:pPr marL="932688" lvl="4" indent="-457200" eaLnBrk="1" fontAlgn="auto" hangingPunct="1">
              <a:spcBef>
                <a:spcPts val="0"/>
              </a:spcBef>
              <a:spcAft>
                <a:spcPts val="0"/>
              </a:spcAft>
              <a:buFont typeface="Wingdings" panose="05000000000000000000" pitchFamily="2" charset="2"/>
              <a:buChar char="§"/>
              <a:defRPr/>
            </a:pPr>
            <a:r>
              <a:rPr lang="en-US" sz="2400" b="1" dirty="0" smtClean="0">
                <a:solidFill>
                  <a:schemeClr val="tx1"/>
                </a:solidFill>
              </a:rPr>
              <a:t>Report Confidence</a:t>
            </a:r>
            <a:r>
              <a:rPr lang="en-US" sz="2400" b="1" dirty="0">
                <a:solidFill>
                  <a:schemeClr val="tx1"/>
                </a:solidFill>
              </a:rPr>
              <a:t>:</a:t>
            </a:r>
            <a:r>
              <a:rPr lang="en-US" sz="2400" dirty="0">
                <a:solidFill>
                  <a:schemeClr val="tx1"/>
                </a:solidFill>
              </a:rPr>
              <a:t> Unconfirmed / Uncorroborated </a:t>
            </a:r>
            <a:r>
              <a:rPr lang="en-US" sz="2400" dirty="0" smtClean="0">
                <a:solidFill>
                  <a:schemeClr val="tx1"/>
                </a:solidFill>
              </a:rPr>
              <a:t>/ Confirmed</a:t>
            </a:r>
            <a:endParaRPr lang="en-US" sz="2400" dirty="0">
              <a:solidFill>
                <a:schemeClr val="tx1"/>
              </a:solidFill>
            </a:endParaRPr>
          </a:p>
          <a:p>
            <a:pPr marL="457200" indent="-457200" eaLnBrk="1" fontAlgn="auto" hangingPunct="1">
              <a:lnSpc>
                <a:spcPts val="2600"/>
              </a:lnSpc>
              <a:spcAft>
                <a:spcPts val="0"/>
              </a:spcAft>
              <a:buFont typeface="Wingdings" panose="05000000000000000000" pitchFamily="2" charset="2"/>
              <a:buChar char="q"/>
              <a:defRPr/>
            </a:pPr>
            <a:r>
              <a:rPr lang="en-US" sz="2800" b="1" dirty="0" smtClean="0">
                <a:solidFill>
                  <a:schemeClr val="accent1">
                    <a:lumMod val="50000"/>
                  </a:schemeClr>
                </a:solidFill>
              </a:rPr>
              <a:t>Environmental </a:t>
            </a:r>
            <a:r>
              <a:rPr lang="en-US" sz="2800" b="1" dirty="0">
                <a:solidFill>
                  <a:schemeClr val="accent1">
                    <a:lumMod val="50000"/>
                  </a:schemeClr>
                </a:solidFill>
              </a:rPr>
              <a:t>Metrics</a:t>
            </a:r>
            <a:r>
              <a:rPr lang="en-US" sz="2800" dirty="0">
                <a:solidFill>
                  <a:schemeClr val="accent1">
                    <a:lumMod val="50000"/>
                  </a:schemeClr>
                </a:solidFill>
              </a:rPr>
              <a:t> </a:t>
            </a:r>
            <a:r>
              <a:rPr lang="en-US" sz="2800" dirty="0" smtClean="0">
                <a:solidFill>
                  <a:schemeClr val="tx1"/>
                </a:solidFill>
              </a:rPr>
              <a:t>- tied </a:t>
            </a:r>
            <a:r>
              <a:rPr lang="en-US" sz="2800" dirty="0">
                <a:solidFill>
                  <a:schemeClr val="tx1"/>
                </a:solidFill>
              </a:rPr>
              <a:t>to an implementation in a specific users environment</a:t>
            </a:r>
            <a:r>
              <a:rPr lang="en-US" sz="2800" dirty="0" smtClean="0">
                <a:solidFill>
                  <a:schemeClr val="tx1"/>
                </a:solidFill>
              </a:rPr>
              <a:t>.</a:t>
            </a:r>
          </a:p>
          <a:p>
            <a:pPr marL="932688" lvl="4" indent="-457200" eaLnBrk="1" fontAlgn="auto" hangingPunct="1">
              <a:spcBef>
                <a:spcPts val="0"/>
              </a:spcBef>
              <a:spcAft>
                <a:spcPts val="0"/>
              </a:spcAft>
              <a:buFont typeface="Wingdings" panose="05000000000000000000" pitchFamily="2" charset="2"/>
              <a:buChar char="§"/>
              <a:defRPr/>
            </a:pPr>
            <a:r>
              <a:rPr lang="en-US" sz="2400" b="1" dirty="0">
                <a:solidFill>
                  <a:schemeClr val="tx1"/>
                </a:solidFill>
              </a:rPr>
              <a:t>Collateral Damage </a:t>
            </a:r>
            <a:r>
              <a:rPr lang="en-US" sz="2400" b="1" dirty="0" smtClean="0">
                <a:solidFill>
                  <a:schemeClr val="tx1"/>
                </a:solidFill>
              </a:rPr>
              <a:t>Potential: </a:t>
            </a:r>
            <a:r>
              <a:rPr lang="en-US" sz="2400" dirty="0" smtClean="0">
                <a:solidFill>
                  <a:schemeClr val="tx1"/>
                </a:solidFill>
              </a:rPr>
              <a:t>None / Low / Medium / High</a:t>
            </a:r>
            <a:endParaRPr lang="en-US" sz="2400" dirty="0">
              <a:solidFill>
                <a:schemeClr val="tx1"/>
              </a:solidFill>
            </a:endParaRPr>
          </a:p>
          <a:p>
            <a:pPr marL="932688" lvl="4" indent="-457200" eaLnBrk="1" fontAlgn="auto" hangingPunct="1">
              <a:spcBef>
                <a:spcPts val="0"/>
              </a:spcBef>
              <a:spcAft>
                <a:spcPts val="0"/>
              </a:spcAft>
              <a:buFont typeface="Wingdings" panose="05000000000000000000" pitchFamily="2" charset="2"/>
              <a:buChar char="§"/>
              <a:defRPr/>
            </a:pPr>
            <a:r>
              <a:rPr lang="en-US" sz="2400" b="1" dirty="0" smtClean="0">
                <a:solidFill>
                  <a:schemeClr val="tx1"/>
                </a:solidFill>
              </a:rPr>
              <a:t>Targeted Distribution: </a:t>
            </a:r>
            <a:r>
              <a:rPr lang="en-US" sz="2400" dirty="0">
                <a:solidFill>
                  <a:schemeClr val="tx1"/>
                </a:solidFill>
              </a:rPr>
              <a:t>None / Low / Medium / </a:t>
            </a:r>
            <a:r>
              <a:rPr lang="en-US" sz="2400" dirty="0" smtClean="0">
                <a:solidFill>
                  <a:schemeClr val="tx1"/>
                </a:solidFill>
              </a:rPr>
              <a:t>High</a:t>
            </a:r>
          </a:p>
          <a:p>
            <a:pPr marL="932688" lvl="4" indent="-457200" eaLnBrk="1" fontAlgn="auto" hangingPunct="1">
              <a:spcBef>
                <a:spcPts val="0"/>
              </a:spcBef>
              <a:spcAft>
                <a:spcPts val="0"/>
              </a:spcAft>
              <a:buFont typeface="Wingdings" panose="05000000000000000000" pitchFamily="2" charset="2"/>
              <a:buChar char="§"/>
              <a:defRPr/>
            </a:pPr>
            <a:r>
              <a:rPr lang="en-US" sz="2400" b="1" dirty="0">
                <a:solidFill>
                  <a:schemeClr val="tx1"/>
                </a:solidFill>
              </a:rPr>
              <a:t>Impact:</a:t>
            </a:r>
            <a:r>
              <a:rPr lang="en-US" sz="2400" dirty="0">
                <a:solidFill>
                  <a:schemeClr val="tx1"/>
                </a:solidFill>
              </a:rPr>
              <a:t> Confidentiality / Integrity / </a:t>
            </a:r>
            <a:r>
              <a:rPr lang="en-US" sz="2400" dirty="0" smtClean="0">
                <a:solidFill>
                  <a:schemeClr val="tx1"/>
                </a:solidFill>
              </a:rPr>
              <a:t>Availability</a:t>
            </a:r>
            <a:endParaRPr lang="en-US" sz="2400" dirty="0">
              <a:solidFill>
                <a:schemeClr val="tx1"/>
              </a:solidFill>
            </a:endParaRP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6">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The Cloud Vendor Security Report</a:t>
            </a:r>
            <a:endParaRPr lang="en-US" b="1" dirty="0">
              <a:solidFill>
                <a:schemeClr val="tx1">
                  <a:lumMod val="75000"/>
                  <a:lumOff val="25000"/>
                </a:schemeClr>
              </a:solidFill>
            </a:endParaRPr>
          </a:p>
        </p:txBody>
      </p:sp>
      <p:sp>
        <p:nvSpPr>
          <p:cNvPr id="3" name="Content Placeholder 2"/>
          <p:cNvSpPr>
            <a:spLocks noGrp="1"/>
          </p:cNvSpPr>
          <p:nvPr>
            <p:ph idx="1"/>
          </p:nvPr>
        </p:nvSpPr>
        <p:spPr>
          <a:xfrm>
            <a:off x="1096963" y="1323975"/>
            <a:ext cx="10058400" cy="5248275"/>
          </a:xfrm>
        </p:spPr>
        <p:txBody>
          <a:bodyPr>
            <a:normAutofit/>
          </a:bodyPr>
          <a:lstStyle/>
          <a:p>
            <a:pPr indent="-457200" eaLnBrk="1" hangingPunct="1">
              <a:lnSpc>
                <a:spcPct val="70000"/>
              </a:lnSpc>
              <a:spcBef>
                <a:spcPct val="0"/>
              </a:spcBef>
              <a:spcAft>
                <a:spcPct val="0"/>
              </a:spcAft>
              <a:buFont typeface="Wingdings" charset="2"/>
              <a:buChar char="q"/>
            </a:pPr>
            <a:r>
              <a:rPr lang="en-US" altLang="en-US" sz="2600" dirty="0">
                <a:solidFill>
                  <a:schemeClr val="tx1"/>
                </a:solidFill>
              </a:rPr>
              <a:t>Cloud Vendor Name and Scope of Service</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Names of Vendor Sub-Service Providers </a:t>
            </a:r>
          </a:p>
          <a:p>
            <a:pPr indent="-457200" eaLnBrk="1" hangingPunct="1">
              <a:lnSpc>
                <a:spcPct val="70000"/>
              </a:lnSpc>
              <a:spcBef>
                <a:spcPct val="0"/>
              </a:spcBef>
              <a:spcAft>
                <a:spcPts val="300"/>
              </a:spcAft>
              <a:buFont typeface="Calibri" charset="0"/>
              <a:buNone/>
            </a:pPr>
            <a:r>
              <a:rPr lang="en-US" altLang="en-US" sz="2600" dirty="0">
                <a:solidFill>
                  <a:schemeClr val="tx1"/>
                </a:solidFill>
              </a:rPr>
              <a:t> </a:t>
            </a:r>
            <a:r>
              <a:rPr lang="en-US" altLang="en-US" sz="2600" dirty="0" smtClean="0">
                <a:solidFill>
                  <a:schemeClr val="tx1"/>
                </a:solidFill>
              </a:rPr>
              <a:t>     (</a:t>
            </a:r>
            <a:r>
              <a:rPr lang="en-US" altLang="en-US" sz="2600" dirty="0">
                <a:solidFill>
                  <a:schemeClr val="tx1"/>
                </a:solidFill>
              </a:rPr>
              <a:t>all providers that transport, store or process company data)</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Data Classification and Example Data Types</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Vendor security assessment position statement</a:t>
            </a:r>
          </a:p>
          <a:p>
            <a:pPr lvl="4" indent="-457200" eaLnBrk="1" hangingPunct="1">
              <a:lnSpc>
                <a:spcPct val="100000"/>
              </a:lnSpc>
              <a:spcBef>
                <a:spcPct val="0"/>
              </a:spcBef>
              <a:spcAft>
                <a:spcPct val="0"/>
              </a:spcAft>
              <a:buFont typeface="Wingdings" charset="2"/>
              <a:buChar char="§"/>
            </a:pPr>
            <a:r>
              <a:rPr lang="en-US" altLang="en-US" sz="2200" dirty="0"/>
              <a:t>“</a:t>
            </a:r>
            <a:r>
              <a:rPr lang="en-US" altLang="en-US" sz="2200" dirty="0">
                <a:solidFill>
                  <a:srgbClr val="006600"/>
                </a:solidFill>
              </a:rPr>
              <a:t>Acceptable</a:t>
            </a:r>
            <a:r>
              <a:rPr lang="en-US" altLang="en-US" sz="2200" dirty="0"/>
              <a:t>” / “</a:t>
            </a:r>
            <a:r>
              <a:rPr lang="en-US" altLang="en-US" sz="2200" dirty="0">
                <a:solidFill>
                  <a:srgbClr val="C00000"/>
                </a:solidFill>
              </a:rPr>
              <a:t>Not Acceptable</a:t>
            </a:r>
            <a:r>
              <a:rPr lang="en-US" altLang="en-US" sz="2200" dirty="0"/>
              <a:t>”</a:t>
            </a:r>
          </a:p>
          <a:p>
            <a:pPr lvl="4" indent="-457200" eaLnBrk="1" hangingPunct="1">
              <a:lnSpc>
                <a:spcPct val="100000"/>
              </a:lnSpc>
              <a:spcBef>
                <a:spcPct val="0"/>
              </a:spcBef>
              <a:spcAft>
                <a:spcPct val="0"/>
              </a:spcAft>
              <a:buFont typeface="Wingdings" charset="2"/>
              <a:buChar char="§"/>
            </a:pPr>
            <a:r>
              <a:rPr lang="en-US" altLang="en-US" sz="2000" dirty="0">
                <a:solidFill>
                  <a:srgbClr val="C00000"/>
                </a:solidFill>
              </a:rPr>
              <a:t>High</a:t>
            </a:r>
            <a:r>
              <a:rPr lang="en-US" altLang="en-US" sz="2000" dirty="0"/>
              <a:t> / </a:t>
            </a:r>
            <a:r>
              <a:rPr lang="en-US" altLang="en-US" sz="2000" dirty="0">
                <a:solidFill>
                  <a:srgbClr val="724209"/>
                </a:solidFill>
              </a:rPr>
              <a:t>Medium</a:t>
            </a:r>
            <a:r>
              <a:rPr lang="en-US" altLang="en-US" sz="2000" dirty="0"/>
              <a:t> / </a:t>
            </a:r>
            <a:r>
              <a:rPr lang="en-US" altLang="en-US" sz="2000" dirty="0">
                <a:solidFill>
                  <a:srgbClr val="006600"/>
                </a:solidFill>
              </a:rPr>
              <a:t>Low</a:t>
            </a:r>
            <a:r>
              <a:rPr lang="en-US" altLang="en-US" sz="2000" dirty="0"/>
              <a:t> </a:t>
            </a:r>
            <a:r>
              <a:rPr lang="en-US" altLang="en-US" sz="2000" dirty="0">
                <a:solidFill>
                  <a:schemeClr val="tx1"/>
                </a:solidFill>
              </a:rPr>
              <a:t>Risk Rating  &lt; Note: By default the CVSS number is not presented</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Scope of Review</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General Comments &amp; Action Items</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Vendor defined Complimentary Security Controls</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Project Background</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Data Flow Diagram</a:t>
            </a:r>
          </a:p>
          <a:p>
            <a:pPr indent="-457200" eaLnBrk="1" hangingPunct="1">
              <a:lnSpc>
                <a:spcPct val="70000"/>
              </a:lnSpc>
              <a:spcBef>
                <a:spcPts val="600"/>
              </a:spcBef>
              <a:spcAft>
                <a:spcPct val="0"/>
              </a:spcAft>
              <a:buFont typeface="Wingdings" charset="2"/>
              <a:buChar char="q"/>
            </a:pPr>
            <a:r>
              <a:rPr lang="en-US" altLang="en-US" sz="2600" dirty="0">
                <a:solidFill>
                  <a:schemeClr val="tx1"/>
                </a:solidFill>
              </a:rPr>
              <a:t>Vendor Background</a:t>
            </a:r>
          </a:p>
          <a:p>
            <a:pPr marL="457200" indent="-457200" eaLnBrk="1" hangingPunct="1">
              <a:lnSpc>
                <a:spcPct val="70000"/>
              </a:lnSpc>
              <a:spcBef>
                <a:spcPts val="600"/>
              </a:spcBef>
              <a:spcAft>
                <a:spcPct val="0"/>
              </a:spcAft>
              <a:buFont typeface="Wingdings" charset="2"/>
              <a:buChar char="q"/>
            </a:pPr>
            <a:r>
              <a:rPr lang="en-US" altLang="en-US" sz="2600" dirty="0">
                <a:solidFill>
                  <a:schemeClr val="tx1"/>
                </a:solidFill>
              </a:rPr>
              <a:t>Findings / Example issues of concern based on evidence and/or </a:t>
            </a:r>
            <a:r>
              <a:rPr lang="en-US" altLang="en-US" sz="2600" dirty="0" smtClean="0">
                <a:solidFill>
                  <a:schemeClr val="tx1"/>
                </a:solidFill>
              </a:rPr>
              <a:t>  attestations </a:t>
            </a:r>
            <a:r>
              <a:rPr lang="en-US" altLang="en-US" sz="2600" dirty="0">
                <a:solidFill>
                  <a:schemeClr val="tx1"/>
                </a:solidFill>
              </a:rPr>
              <a:t>provided for review</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Annual Cloud Vendor Re-Assessments</a:t>
            </a:r>
            <a:endParaRPr lang="en-US" b="1" dirty="0">
              <a:solidFill>
                <a:schemeClr val="tx1">
                  <a:lumMod val="75000"/>
                  <a:lumOff val="25000"/>
                </a:schemeClr>
              </a:solidFill>
            </a:endParaRPr>
          </a:p>
        </p:txBody>
      </p:sp>
      <p:sp>
        <p:nvSpPr>
          <p:cNvPr id="3" name="Content Placeholder 2"/>
          <p:cNvSpPr>
            <a:spLocks noGrp="1"/>
          </p:cNvSpPr>
          <p:nvPr>
            <p:ph idx="1"/>
          </p:nvPr>
        </p:nvSpPr>
        <p:spPr>
          <a:xfrm>
            <a:off x="1096963" y="1314450"/>
            <a:ext cx="10058400" cy="5289550"/>
          </a:xfrm>
        </p:spPr>
        <p:txBody>
          <a:bodyPr>
            <a:normAutofit/>
          </a:bodyPr>
          <a:lstStyle/>
          <a:p>
            <a:pPr marL="0" indent="0" eaLnBrk="1" hangingPunct="1">
              <a:lnSpc>
                <a:spcPct val="80000"/>
              </a:lnSpc>
              <a:buFont typeface="Calibri" charset="0"/>
              <a:buNone/>
            </a:pPr>
            <a:r>
              <a:rPr lang="en-US" altLang="en-US" sz="2600" b="1">
                <a:solidFill>
                  <a:schemeClr val="tx1"/>
                </a:solidFill>
              </a:rPr>
              <a:t>Any changes to…</a:t>
            </a:r>
          </a:p>
          <a:p>
            <a:pPr marL="0" indent="0" eaLnBrk="1" hangingPunct="1">
              <a:lnSpc>
                <a:spcPct val="80000"/>
              </a:lnSpc>
              <a:spcBef>
                <a:spcPct val="0"/>
              </a:spcBef>
              <a:buFont typeface="Wingdings" charset="2"/>
              <a:buChar char="q"/>
            </a:pPr>
            <a:r>
              <a:rPr lang="en-US" altLang="en-US" sz="2600">
                <a:solidFill>
                  <a:schemeClr val="tx1"/>
                </a:solidFill>
              </a:rPr>
              <a:t>MSA / SLA?</a:t>
            </a:r>
          </a:p>
          <a:p>
            <a:pPr marL="0" indent="0" eaLnBrk="1" hangingPunct="1">
              <a:lnSpc>
                <a:spcPct val="80000"/>
              </a:lnSpc>
              <a:spcBef>
                <a:spcPct val="0"/>
              </a:spcBef>
              <a:buFont typeface="Wingdings" charset="2"/>
              <a:buChar char="q"/>
            </a:pPr>
            <a:r>
              <a:rPr lang="en-US" altLang="en-US" sz="2600">
                <a:solidFill>
                  <a:schemeClr val="tx1"/>
                </a:solidFill>
              </a:rPr>
              <a:t>Services Provided?</a:t>
            </a:r>
          </a:p>
          <a:p>
            <a:pPr marL="0" indent="0" eaLnBrk="1" hangingPunct="1">
              <a:lnSpc>
                <a:spcPct val="80000"/>
              </a:lnSpc>
              <a:spcBef>
                <a:spcPct val="0"/>
              </a:spcBef>
              <a:buFont typeface="Wingdings" charset="2"/>
              <a:buChar char="q"/>
            </a:pPr>
            <a:r>
              <a:rPr lang="en-US" altLang="en-US" sz="2600">
                <a:solidFill>
                  <a:schemeClr val="tx1"/>
                </a:solidFill>
              </a:rPr>
              <a:t>Scope of Engagement?</a:t>
            </a:r>
          </a:p>
          <a:p>
            <a:pPr marL="0" indent="0" eaLnBrk="1" hangingPunct="1">
              <a:lnSpc>
                <a:spcPct val="80000"/>
              </a:lnSpc>
              <a:spcBef>
                <a:spcPct val="0"/>
              </a:spcBef>
              <a:buFont typeface="Wingdings" charset="2"/>
              <a:buChar char="q"/>
            </a:pPr>
            <a:r>
              <a:rPr lang="en-US" altLang="en-US" sz="2600">
                <a:solidFill>
                  <a:schemeClr val="tx1"/>
                </a:solidFill>
              </a:rPr>
              <a:t>Data Types / Data Classification?</a:t>
            </a:r>
          </a:p>
          <a:p>
            <a:pPr marL="0" indent="0" eaLnBrk="1" hangingPunct="1">
              <a:lnSpc>
                <a:spcPct val="80000"/>
              </a:lnSpc>
              <a:spcBef>
                <a:spcPct val="0"/>
              </a:spcBef>
              <a:buFont typeface="Wingdings" charset="2"/>
              <a:buChar char="q"/>
            </a:pPr>
            <a:r>
              <a:rPr lang="en-US" altLang="en-US" sz="2600">
                <a:solidFill>
                  <a:schemeClr val="tx1"/>
                </a:solidFill>
              </a:rPr>
              <a:t>Changes in Cloud Vendor Infosec controls?</a:t>
            </a:r>
          </a:p>
          <a:p>
            <a:pPr marL="0" indent="0" eaLnBrk="1" hangingPunct="1">
              <a:lnSpc>
                <a:spcPct val="80000"/>
              </a:lnSpc>
              <a:buFont typeface="Calibri" charset="0"/>
              <a:buNone/>
            </a:pPr>
            <a:r>
              <a:rPr lang="en-US" altLang="en-US" sz="2600" b="1">
                <a:solidFill>
                  <a:schemeClr val="tx1"/>
                </a:solidFill>
              </a:rPr>
              <a:t>Remediation follow-up required?</a:t>
            </a:r>
          </a:p>
          <a:p>
            <a:pPr marL="0" indent="0" eaLnBrk="1" hangingPunct="1">
              <a:lnSpc>
                <a:spcPct val="80000"/>
              </a:lnSpc>
              <a:spcBef>
                <a:spcPct val="0"/>
              </a:spcBef>
              <a:buFont typeface="Wingdings" charset="2"/>
              <a:buChar char="q"/>
            </a:pPr>
            <a:r>
              <a:rPr lang="en-US" altLang="en-US" sz="2600">
                <a:solidFill>
                  <a:schemeClr val="tx1"/>
                </a:solidFill>
              </a:rPr>
              <a:t>All “Action Items” addressed and completed satisfactorily?</a:t>
            </a:r>
          </a:p>
          <a:p>
            <a:pPr marL="0" indent="0" eaLnBrk="1" hangingPunct="1">
              <a:lnSpc>
                <a:spcPct val="80000"/>
              </a:lnSpc>
              <a:spcBef>
                <a:spcPct val="0"/>
              </a:spcBef>
              <a:buFont typeface="Wingdings" charset="2"/>
              <a:buChar char="q"/>
            </a:pPr>
            <a:r>
              <a:rPr lang="en-US" altLang="en-US" sz="2600">
                <a:solidFill>
                  <a:schemeClr val="tx1"/>
                </a:solidFill>
              </a:rPr>
              <a:t>All current Cloud Vendor security reports been provided?  </a:t>
            </a:r>
          </a:p>
          <a:p>
            <a:pPr marL="1390650" lvl="2" indent="-457200" eaLnBrk="1" hangingPunct="1">
              <a:lnSpc>
                <a:spcPct val="80000"/>
              </a:lnSpc>
              <a:spcBef>
                <a:spcPts val="300"/>
              </a:spcBef>
              <a:buFont typeface="Wingdings" charset="2"/>
              <a:buChar char="§"/>
            </a:pPr>
            <a:r>
              <a:rPr lang="en-US" altLang="en-US" sz="2600">
                <a:solidFill>
                  <a:schemeClr val="tx1"/>
                </a:solidFill>
              </a:rPr>
              <a:t>Any issues / findings?</a:t>
            </a:r>
          </a:p>
          <a:p>
            <a:pPr marL="0" indent="0" eaLnBrk="1" hangingPunct="1">
              <a:lnSpc>
                <a:spcPct val="80000"/>
              </a:lnSpc>
              <a:buFont typeface="Calibri" charset="0"/>
              <a:buNone/>
            </a:pPr>
            <a:r>
              <a:rPr lang="en-US" altLang="en-US" sz="2600" b="1"/>
              <a:t>New &gt; Security Team Position Statement</a:t>
            </a:r>
          </a:p>
          <a:p>
            <a:pPr marL="0" indent="0" eaLnBrk="1" hangingPunct="1">
              <a:lnSpc>
                <a:spcPct val="80000"/>
              </a:lnSpc>
              <a:spcBef>
                <a:spcPct val="0"/>
              </a:spcBef>
              <a:buFont typeface="Wingdings" charset="2"/>
              <a:buChar char="q"/>
            </a:pPr>
            <a:r>
              <a:rPr lang="en-US" altLang="en-US" sz="2600"/>
              <a:t>“</a:t>
            </a:r>
            <a:r>
              <a:rPr lang="en-US" altLang="en-US" sz="2600">
                <a:solidFill>
                  <a:srgbClr val="006600"/>
                </a:solidFill>
              </a:rPr>
              <a:t>Acceptable</a:t>
            </a:r>
            <a:r>
              <a:rPr lang="en-US" altLang="en-US" sz="2600"/>
              <a:t>” / “</a:t>
            </a:r>
            <a:r>
              <a:rPr lang="en-US" altLang="en-US" sz="2600">
                <a:solidFill>
                  <a:srgbClr val="C00000"/>
                </a:solidFill>
              </a:rPr>
              <a:t>Not Acceptable</a:t>
            </a:r>
            <a:r>
              <a:rPr lang="en-US" altLang="en-US" sz="2600"/>
              <a:t>”</a:t>
            </a:r>
          </a:p>
          <a:p>
            <a:pPr marL="1390650" lvl="2" indent="-457200" eaLnBrk="1" hangingPunct="1">
              <a:lnSpc>
                <a:spcPct val="80000"/>
              </a:lnSpc>
              <a:spcBef>
                <a:spcPts val="300"/>
              </a:spcBef>
              <a:buFont typeface="Wingdings" charset="2"/>
              <a:buChar char="§"/>
            </a:pPr>
            <a:r>
              <a:rPr lang="en-US" altLang="en-US" sz="2600">
                <a:solidFill>
                  <a:srgbClr val="C00000"/>
                </a:solidFill>
              </a:rPr>
              <a:t>High</a:t>
            </a:r>
            <a:r>
              <a:rPr lang="en-US" altLang="en-US" sz="2600"/>
              <a:t> / </a:t>
            </a:r>
            <a:r>
              <a:rPr lang="en-US" altLang="en-US" sz="2600">
                <a:solidFill>
                  <a:srgbClr val="724209"/>
                </a:solidFill>
              </a:rPr>
              <a:t>Medium</a:t>
            </a:r>
            <a:r>
              <a:rPr lang="en-US" altLang="en-US" sz="2600"/>
              <a:t> / </a:t>
            </a:r>
            <a:r>
              <a:rPr lang="en-US" altLang="en-US" sz="2600">
                <a:solidFill>
                  <a:srgbClr val="006600"/>
                </a:solidFill>
              </a:rPr>
              <a:t>Low</a:t>
            </a:r>
            <a:r>
              <a:rPr lang="en-US" altLang="en-US" sz="2600"/>
              <a:t> Risk </a:t>
            </a:r>
            <a:r>
              <a:rPr lang="en-US" altLang="en-US" sz="2600">
                <a:solidFill>
                  <a:schemeClr val="tx1"/>
                </a:solidFill>
              </a:rPr>
              <a:t>Rating</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The Vendor Service Team Dashboard</a:t>
            </a:r>
            <a:endParaRPr lang="en-US" b="1" dirty="0">
              <a:solidFill>
                <a:schemeClr val="tx1">
                  <a:lumMod val="75000"/>
                  <a:lumOff val="25000"/>
                </a:schemeClr>
              </a:solidFill>
            </a:endParaRPr>
          </a:p>
        </p:txBody>
      </p:sp>
      <p:sp>
        <p:nvSpPr>
          <p:cNvPr id="24579" name="Content Placeholder 2"/>
          <p:cNvSpPr>
            <a:spLocks noGrp="1"/>
          </p:cNvSpPr>
          <p:nvPr>
            <p:ph idx="1"/>
          </p:nvPr>
        </p:nvSpPr>
        <p:spPr>
          <a:xfrm>
            <a:off x="1096963" y="1296988"/>
            <a:ext cx="10058400" cy="5226050"/>
          </a:xfrm>
        </p:spPr>
        <p:txBody>
          <a:bodyPr/>
          <a:lstStyle/>
          <a:p>
            <a:pPr indent="-457200" eaLnBrk="1" hangingPunct="1">
              <a:buFont typeface="Wingdings" charset="2"/>
              <a:buChar char="q"/>
            </a:pPr>
            <a:r>
              <a:rPr lang="en-US" altLang="en-US" sz="2800">
                <a:solidFill>
                  <a:schemeClr val="tx1"/>
                </a:solidFill>
              </a:rPr>
              <a:t>SharePoint Database / Archive</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Vendor Name</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Data Classification</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Work Status – Cancelled, Pending &gt; Open &gt; Completed </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Security Assessment Manager</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Vendor Position Statement </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Vendor Status Flag</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Open / Close Dates</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Requester, BU, Department</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CVSS Risk Rating</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Evidence Provided &amp; ISO / SOC Expiration Dates</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Remediation &amp; Complimentary Control Requirements</a:t>
            </a:r>
          </a:p>
          <a:p>
            <a:pPr lvl="4" indent="-457200" eaLnBrk="1" hangingPunct="1">
              <a:lnSpc>
                <a:spcPct val="100000"/>
              </a:lnSpc>
              <a:spcBef>
                <a:spcPct val="0"/>
              </a:spcBef>
              <a:spcAft>
                <a:spcPct val="0"/>
              </a:spcAft>
              <a:buFont typeface="Wingdings" charset="2"/>
              <a:buChar char="§"/>
            </a:pPr>
            <a:r>
              <a:rPr lang="en-US" altLang="en-US" sz="2600">
                <a:solidFill>
                  <a:schemeClr val="tx1"/>
                </a:solidFill>
              </a:rPr>
              <a:t>Re-Assessment - Required, In-Process, Date</a:t>
            </a:r>
          </a:p>
          <a:p>
            <a:pPr lvl="4" indent="-457200" eaLnBrk="1" hangingPunct="1">
              <a:buFont typeface="Wingdings" charset="2"/>
              <a:buChar char="§"/>
            </a:pPr>
            <a:endParaRPr lang="en-US" altLang="en-US" sz="2200">
              <a:solidFill>
                <a:schemeClr val="tx1"/>
              </a:solidFill>
            </a:endParaRPr>
          </a:p>
          <a:p>
            <a:pPr indent="-457200" eaLnBrk="1" hangingPunct="1">
              <a:buFont typeface="Wingdings" charset="2"/>
              <a:buChar char="q"/>
            </a:pPr>
            <a:endParaRPr lang="en-US" altLang="en-US" sz="2800">
              <a:solidFill>
                <a:schemeClr val="tx1"/>
              </a:solidFill>
            </a:endParaRP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52475"/>
          </a:xfrm>
        </p:spPr>
        <p:txBody>
          <a:bodyPr/>
          <a:lstStyle/>
          <a:p>
            <a:pPr eaLnBrk="1" fontAlgn="auto" hangingPunct="1">
              <a:spcAft>
                <a:spcPts val="0"/>
              </a:spcAft>
              <a:defRPr/>
            </a:pPr>
            <a:r>
              <a:rPr lang="en-US" b="1" dirty="0" smtClean="0">
                <a:solidFill>
                  <a:schemeClr val="tx1">
                    <a:lumMod val="75000"/>
                    <a:lumOff val="25000"/>
                  </a:schemeClr>
                </a:solidFill>
              </a:rPr>
              <a:t>The Vendor Service Metrics</a:t>
            </a:r>
            <a:endParaRPr lang="en-US" b="1" dirty="0">
              <a:solidFill>
                <a:schemeClr val="tx1">
                  <a:lumMod val="75000"/>
                  <a:lumOff val="25000"/>
                </a:schemeClr>
              </a:solidFill>
            </a:endParaRPr>
          </a:p>
        </p:txBody>
      </p:sp>
      <p:sp>
        <p:nvSpPr>
          <p:cNvPr id="25603" name="Content Placeholder 2"/>
          <p:cNvSpPr>
            <a:spLocks noGrp="1"/>
          </p:cNvSpPr>
          <p:nvPr>
            <p:ph idx="1"/>
          </p:nvPr>
        </p:nvSpPr>
        <p:spPr>
          <a:xfrm>
            <a:off x="1096963" y="1285875"/>
            <a:ext cx="10058400" cy="520700"/>
          </a:xfrm>
        </p:spPr>
        <p:txBody>
          <a:bodyPr/>
          <a:lstStyle/>
          <a:p>
            <a:pPr indent="-457200" eaLnBrk="1" hangingPunct="1">
              <a:buFont typeface="Wingdings" charset="2"/>
              <a:buChar char="q"/>
            </a:pPr>
            <a:r>
              <a:rPr lang="en-US" altLang="en-US" sz="2800">
                <a:solidFill>
                  <a:schemeClr val="tx1"/>
                </a:solidFill>
              </a:rPr>
              <a:t>Hard to manage or improve what we don’t measure!</a:t>
            </a:r>
          </a:p>
        </p:txBody>
      </p:sp>
      <p:cxnSp>
        <p:nvCxnSpPr>
          <p:cNvPr id="6" name="Straight Connector 5"/>
          <p:cNvCxnSpPr/>
          <p:nvPr/>
        </p:nvCxnSpPr>
        <p:spPr>
          <a:xfrm>
            <a:off x="1181100" y="1131888"/>
            <a:ext cx="10248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560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6963" y="1770063"/>
            <a:ext cx="9367837"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
          <p:cNvSpPr txBox="1">
            <a:spLocks noChangeArrowheads="1"/>
          </p:cNvSpPr>
          <p:nvPr/>
        </p:nvSpPr>
        <p:spPr bwMode="auto">
          <a:xfrm>
            <a:off x="442913" y="401638"/>
            <a:ext cx="26447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r>
              <a:rPr lang="en-US" altLang="en-US" sz="4800" b="1">
                <a:latin typeface="Calibri Light" charset="0"/>
              </a:rPr>
              <a:t>Resources</a:t>
            </a:r>
            <a:endParaRPr lang="en-US" altLang="en-US" sz="2800" b="1">
              <a:latin typeface="Calibri Light" charset="0"/>
            </a:endParaRPr>
          </a:p>
        </p:txBody>
      </p:sp>
      <p:sp>
        <p:nvSpPr>
          <p:cNvPr id="3" name="TextBox 2"/>
          <p:cNvSpPr txBox="1"/>
          <p:nvPr/>
        </p:nvSpPr>
        <p:spPr>
          <a:xfrm>
            <a:off x="442913" y="1276350"/>
            <a:ext cx="11453812" cy="5862638"/>
          </a:xfrm>
          <a:prstGeom prst="rect">
            <a:avLst/>
          </a:prstGeom>
          <a:noFill/>
        </p:spPr>
        <p:txBody>
          <a:bodyPr>
            <a:spAutoFit/>
          </a:bodyPr>
          <a:lstStyle>
            <a:lvl1pPr marL="285750" indent="-457200">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buFont typeface="Wingdings" charset="2"/>
              <a:buChar char="Ø"/>
            </a:pPr>
            <a:r>
              <a:rPr lang="en-US" altLang="en-US" sz="2800" b="1"/>
              <a:t>AICPA SOC Report Standards - </a:t>
            </a:r>
            <a:r>
              <a:rPr lang="en-US" altLang="en-US" sz="2000">
                <a:hlinkClick r:id="rId2"/>
              </a:rPr>
              <a:t>http://www.aicpa.org/interestareas/frc/assuranceadvisoryservices/pages/sorhome.aspx</a:t>
            </a:r>
            <a:r>
              <a:rPr lang="en-US" altLang="en-US" sz="2000"/>
              <a:t> </a:t>
            </a:r>
            <a:endParaRPr lang="en-US" altLang="en-US" sz="2800"/>
          </a:p>
          <a:p>
            <a:pPr eaLnBrk="1" hangingPunct="1">
              <a:spcBef>
                <a:spcPts val="600"/>
              </a:spcBef>
              <a:buFont typeface="Wingdings" charset="2"/>
              <a:buChar char="Ø"/>
            </a:pPr>
            <a:r>
              <a:rPr lang="en-US" altLang="en-US" sz="2800" b="1"/>
              <a:t>AICPA Trust Services Principles and Criteria - </a:t>
            </a:r>
            <a:br>
              <a:rPr lang="en-US" altLang="en-US" sz="2800" b="1"/>
            </a:br>
            <a:r>
              <a:rPr lang="en-US" altLang="en-US" sz="2000">
                <a:hlinkClick r:id="rId3" invalidUrl="http://www.aicpa.org/InterestAreas/InformationTechnology/Resources/TrustServices/Pages/Trust Services Principles%E2%80%94An Overview.aspx?_sm_au_=iVVQNvt0QHWWTtFq"/>
              </a:rPr>
              <a:t>http://www.aicpa.org/InterestAreas/InformationTechnology/Resources/TrustServices/Pages/Trust%20Services%20Principles%E2%80%94An%20Overview.aspx?_sm_au_=iVVQNvt0QHWWTtFq</a:t>
            </a:r>
            <a:r>
              <a:rPr lang="en-US" altLang="en-US" sz="2000"/>
              <a:t> </a:t>
            </a:r>
          </a:p>
          <a:p>
            <a:pPr eaLnBrk="1" hangingPunct="1">
              <a:spcBef>
                <a:spcPts val="600"/>
              </a:spcBef>
              <a:buFont typeface="Wingdings" charset="2"/>
              <a:buChar char="Ø"/>
            </a:pPr>
            <a:r>
              <a:rPr lang="en-US" altLang="en-US" sz="2800" b="1"/>
              <a:t>NIST CVSS Risk Scoring - </a:t>
            </a:r>
            <a:r>
              <a:rPr lang="en-US" altLang="en-US" sz="2000">
                <a:hlinkClick r:id="rId4"/>
              </a:rPr>
              <a:t>https://nvd.nist.gov/cvss.cfm</a:t>
            </a:r>
            <a:r>
              <a:rPr lang="en-US" altLang="en-US" sz="2000"/>
              <a:t> </a:t>
            </a:r>
            <a:endParaRPr lang="en-US" altLang="en-US" sz="2800"/>
          </a:p>
          <a:p>
            <a:pPr eaLnBrk="1" hangingPunct="1">
              <a:spcBef>
                <a:spcPts val="600"/>
              </a:spcBef>
              <a:buFont typeface="Wingdings" charset="2"/>
              <a:buChar char="Ø"/>
            </a:pPr>
            <a:r>
              <a:rPr lang="en-US" altLang="en-US" sz="2800" b="1"/>
              <a:t>NIST CVSS Calculator - </a:t>
            </a:r>
            <a:r>
              <a:rPr lang="en-US" altLang="en-US" sz="2000">
                <a:hlinkClick r:id="rId5"/>
              </a:rPr>
              <a:t>https://nvd.nist.gov/cvss.cfm?calculator&amp;version=2</a:t>
            </a:r>
            <a:r>
              <a:rPr lang="en-US" altLang="en-US" sz="2000"/>
              <a:t> </a:t>
            </a:r>
            <a:endParaRPr lang="en-US" altLang="en-US" sz="2800"/>
          </a:p>
          <a:p>
            <a:pPr eaLnBrk="1" hangingPunct="1">
              <a:spcBef>
                <a:spcPts val="600"/>
              </a:spcBef>
              <a:buFont typeface="Wingdings" charset="2"/>
              <a:buChar char="Ø"/>
            </a:pPr>
            <a:r>
              <a:rPr lang="en-US" altLang="en-US" sz="2800" b="1"/>
              <a:t>CSA / Cloud Security Alliance </a:t>
            </a:r>
            <a:r>
              <a:rPr lang="en-US" altLang="en-US" sz="2800"/>
              <a:t>- </a:t>
            </a:r>
            <a:r>
              <a:rPr lang="en-US" altLang="en-US" sz="2000">
                <a:hlinkClick r:id="rId6"/>
              </a:rPr>
              <a:t>https://cloudsecurityalliance.org/</a:t>
            </a:r>
            <a:r>
              <a:rPr lang="en-US" altLang="en-US" sz="2000"/>
              <a:t> </a:t>
            </a:r>
          </a:p>
          <a:p>
            <a:pPr eaLnBrk="1" hangingPunct="1">
              <a:spcBef>
                <a:spcPts val="600"/>
              </a:spcBef>
              <a:buFont typeface="Wingdings" charset="2"/>
              <a:buChar char="Ø"/>
            </a:pPr>
            <a:r>
              <a:rPr lang="en-US" altLang="en-US" sz="2800" b="1"/>
              <a:t>CCM / Cloud Controls Matrix - </a:t>
            </a:r>
            <a:r>
              <a:rPr lang="en-US" altLang="en-US" sz="2000">
                <a:hlinkClick r:id="rId7"/>
              </a:rPr>
              <a:t>https://cloudsecurityalliance.org/research/ccm/</a:t>
            </a:r>
            <a:r>
              <a:rPr lang="en-US" altLang="en-US" sz="2000"/>
              <a:t> </a:t>
            </a:r>
            <a:endParaRPr lang="en-US" altLang="en-US" sz="2800"/>
          </a:p>
          <a:p>
            <a:pPr eaLnBrk="1" hangingPunct="1">
              <a:spcBef>
                <a:spcPts val="600"/>
              </a:spcBef>
              <a:buFont typeface="Wingdings" charset="2"/>
              <a:buChar char="Ø"/>
            </a:pPr>
            <a:r>
              <a:rPr lang="en-US" altLang="en-US" sz="2800" b="1"/>
              <a:t>CSA STAR / Trust &amp; Assurance Registry - </a:t>
            </a:r>
            <a:r>
              <a:rPr lang="en-US" altLang="en-US" sz="2000">
                <a:hlinkClick r:id="rId8"/>
              </a:rPr>
              <a:t>https://cloudsecurityalliance.org/star/</a:t>
            </a:r>
            <a:r>
              <a:rPr lang="en-US" altLang="en-US" sz="2000"/>
              <a:t> </a:t>
            </a:r>
            <a:endParaRPr lang="en-US" altLang="en-US" sz="2800"/>
          </a:p>
          <a:p>
            <a:pPr eaLnBrk="1" hangingPunct="1">
              <a:spcBef>
                <a:spcPts val="600"/>
              </a:spcBef>
              <a:buFont typeface="Wingdings" charset="2"/>
              <a:buChar char="Ø"/>
            </a:pPr>
            <a:r>
              <a:rPr lang="en-US" altLang="en-US" sz="2800" b="1"/>
              <a:t>Shared Assessments </a:t>
            </a:r>
            <a:r>
              <a:rPr lang="en-US" altLang="en-US" sz="2800"/>
              <a:t>- </a:t>
            </a:r>
            <a:r>
              <a:rPr lang="en-US" altLang="en-US" sz="2000">
                <a:hlinkClick r:id="rId9"/>
              </a:rPr>
              <a:t>https://sharedassessments.org/</a:t>
            </a:r>
            <a:r>
              <a:rPr lang="en-US" altLang="en-US" sz="2000"/>
              <a:t> </a:t>
            </a:r>
          </a:p>
          <a:p>
            <a:pPr eaLnBrk="1" hangingPunct="1">
              <a:buFont typeface="Wingdings" charset="2"/>
              <a:buChar char="Ø"/>
            </a:pPr>
            <a:endParaRPr lang="en-US" altLang="en-US" sz="2800"/>
          </a:p>
          <a:p>
            <a:pPr eaLnBrk="1" hangingPunct="1">
              <a:buFont typeface="Wingdings" charset="2"/>
              <a:buChar char="Ø"/>
            </a:pPr>
            <a:endParaRPr lang="en-US" altLang="en-US" sz="2800"/>
          </a:p>
        </p:txBody>
      </p:sp>
      <p:cxnSp>
        <p:nvCxnSpPr>
          <p:cNvPr id="4" name="Straight Connector 3"/>
          <p:cNvCxnSpPr/>
          <p:nvPr/>
        </p:nvCxnSpPr>
        <p:spPr>
          <a:xfrm>
            <a:off x="442913" y="1131888"/>
            <a:ext cx="1098708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442913" y="401638"/>
            <a:ext cx="2568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r>
              <a:rPr lang="en-US" altLang="en-US" sz="4000" b="1"/>
              <a:t>Questions?</a:t>
            </a:r>
            <a:endParaRPr lang="en-US" altLang="en-US" sz="2000" b="1"/>
          </a:p>
        </p:txBody>
      </p:sp>
      <p:sp>
        <p:nvSpPr>
          <p:cNvPr id="3" name="TextBox 2"/>
          <p:cNvSpPr txBox="1"/>
          <p:nvPr/>
        </p:nvSpPr>
        <p:spPr>
          <a:xfrm>
            <a:off x="442913" y="1363663"/>
            <a:ext cx="7105650" cy="4416594"/>
          </a:xfrm>
          <a:prstGeom prst="rect">
            <a:avLst/>
          </a:prstGeom>
          <a:noFill/>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r>
              <a:rPr lang="en-US" altLang="en-US" sz="4800" b="1" dirty="0">
                <a:solidFill>
                  <a:srgbClr val="C00000"/>
                </a:solidFill>
                <a:latin typeface="Calibri Light" charset="0"/>
              </a:rPr>
              <a:t>       Who Owns the Risk?</a:t>
            </a:r>
          </a:p>
          <a:p>
            <a:pPr eaLnBrk="1" hangingPunct="1"/>
            <a:endParaRPr lang="en-US" altLang="en-US" sz="2800" b="1" dirty="0"/>
          </a:p>
          <a:p>
            <a:pPr eaLnBrk="1" hangingPunct="1"/>
            <a:endParaRPr lang="en-US" altLang="en-US" sz="2800" b="1" dirty="0"/>
          </a:p>
          <a:p>
            <a:pPr eaLnBrk="1" hangingPunct="1"/>
            <a:endParaRPr lang="en-US" altLang="en-US" sz="2800" b="1" dirty="0"/>
          </a:p>
          <a:p>
            <a:pPr eaLnBrk="1" hangingPunct="1"/>
            <a:r>
              <a:rPr lang="en-US" altLang="en-US" sz="3200" dirty="0"/>
              <a:t>Lloyd Guyot, CISSP, CISM</a:t>
            </a:r>
          </a:p>
          <a:p>
            <a:pPr eaLnBrk="1" hangingPunct="1"/>
            <a:r>
              <a:rPr lang="en-US" altLang="en-US" sz="2800" b="1" dirty="0"/>
              <a:t>Contact Info:</a:t>
            </a:r>
          </a:p>
          <a:p>
            <a:pPr eaLnBrk="1" hangingPunct="1">
              <a:spcBef>
                <a:spcPts val="600"/>
              </a:spcBef>
            </a:pPr>
            <a:r>
              <a:rPr lang="en-US" altLang="en-US" sz="2800" dirty="0"/>
              <a:t>Email – </a:t>
            </a:r>
            <a:r>
              <a:rPr lang="en-US" altLang="en-US" sz="2800" dirty="0">
                <a:hlinkClick r:id="rId2"/>
              </a:rPr>
              <a:t>Lloyd.Guyot@Baseline-Security.com</a:t>
            </a:r>
            <a:endParaRPr lang="en-US" altLang="en-US" sz="2800" dirty="0"/>
          </a:p>
          <a:p>
            <a:pPr eaLnBrk="1" hangingPunct="1"/>
            <a:r>
              <a:rPr lang="en-US" altLang="en-US" sz="2800" dirty="0" smtClean="0"/>
              <a:t>LinkedIn </a:t>
            </a:r>
            <a:r>
              <a:rPr lang="en-US" altLang="en-US" sz="2800" dirty="0"/>
              <a:t>– </a:t>
            </a:r>
            <a:r>
              <a:rPr lang="nn-NO" altLang="en-US" sz="2800" u="sng" dirty="0">
                <a:hlinkClick r:id="rId3" tooltip="View public profile"/>
              </a:rPr>
              <a:t>http://www.linkedin.com/in/lguyot</a:t>
            </a:r>
            <a:endParaRPr lang="en-US" altLang="en-US" sz="2800" dirty="0"/>
          </a:p>
          <a:p>
            <a:pPr eaLnBrk="1" hangingPunct="1">
              <a:buFont typeface="Wingdings" charset="2"/>
              <a:buChar char="Ø"/>
            </a:pPr>
            <a:endParaRPr lang="en-US" altLang="en-US" sz="2800" dirty="0"/>
          </a:p>
        </p:txBody>
      </p:sp>
      <p:pic>
        <p:nvPicPr>
          <p:cNvPr id="4" name="Picture 4" descr="http://www.nhcs.k12.nc.us/freeman/images/man_question_mar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18500" y="917575"/>
            <a:ext cx="1681163"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11909</TotalTime>
  <Words>936</Words>
  <Application>Microsoft Office PowerPoint</Application>
  <PresentationFormat>Widescreen</PresentationFormat>
  <Paragraphs>166</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Calibri Light</vt:lpstr>
      <vt:lpstr>Wingdings</vt:lpstr>
      <vt:lpstr>Retrospect</vt:lpstr>
      <vt:lpstr>Cloud Vendor Security</vt:lpstr>
      <vt:lpstr>April 1 - News Flash!   Conficker…</vt:lpstr>
      <vt:lpstr>Introduction</vt:lpstr>
      <vt:lpstr>Agenda - It’s all about the Data!</vt:lpstr>
      <vt:lpstr>Who’s Accountable for What?</vt:lpstr>
      <vt:lpstr>PowerPoint Presentation</vt:lpstr>
      <vt:lpstr>Cloud Vendor Security Assessment Service</vt:lpstr>
      <vt:lpstr>PowerPoint Presentation</vt:lpstr>
      <vt:lpstr>The Vendor Service Request Form</vt:lpstr>
      <vt:lpstr>The Vendor Service Request Form  Cont.…</vt:lpstr>
      <vt:lpstr>Vendor Evidence of InfoSec Controls</vt:lpstr>
      <vt:lpstr>The Cloud Vendor Risk Score</vt:lpstr>
      <vt:lpstr>NIST CVSS Risk Calculator  Cont.…</vt:lpstr>
      <vt:lpstr>PowerPoint Presentation</vt:lpstr>
      <vt:lpstr>The Cloud Vendor Security Report</vt:lpstr>
      <vt:lpstr>Annual Cloud Vendor Re-Assessments</vt:lpstr>
      <vt:lpstr>The Vendor Service Team Dashboard</vt:lpstr>
      <vt:lpstr>The Vendor Service Metrics</vt:lpstr>
      <vt:lpstr>PowerPoint Presentation</vt:lpstr>
      <vt:lpstr>PowerPoint Presentation</vt:lpstr>
    </vt:vector>
  </TitlesOfParts>
  <Company>Johnson Controls,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Vendor Security</dc:title>
  <dc:creator>Lloyd M Guyot II</dc:creator>
  <cp:lastModifiedBy>Lloyd M Guyot II</cp:lastModifiedBy>
  <cp:revision>134</cp:revision>
  <dcterms:created xsi:type="dcterms:W3CDTF">2015-03-05T13:03:26Z</dcterms:created>
  <dcterms:modified xsi:type="dcterms:W3CDTF">2015-04-02T17:57:16Z</dcterms:modified>
</cp:coreProperties>
</file>